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</p:sldMasterIdLst>
  <p:sldIdLst>
    <p:sldId id="256" r:id="rId5"/>
    <p:sldId id="257" r:id="rId6"/>
    <p:sldId id="310" r:id="rId7"/>
    <p:sldId id="303" r:id="rId8"/>
    <p:sldId id="267" r:id="rId9"/>
    <p:sldId id="317" r:id="rId10"/>
    <p:sldId id="294" r:id="rId11"/>
    <p:sldId id="295" r:id="rId12"/>
    <p:sldId id="296" r:id="rId13"/>
    <p:sldId id="297" r:id="rId14"/>
    <p:sldId id="298" r:id="rId15"/>
    <p:sldId id="304" r:id="rId16"/>
    <p:sldId id="305" r:id="rId17"/>
    <p:sldId id="306" r:id="rId18"/>
    <p:sldId id="299" r:id="rId19"/>
    <p:sldId id="309" r:id="rId20"/>
    <p:sldId id="300" r:id="rId21"/>
    <p:sldId id="314" r:id="rId22"/>
    <p:sldId id="313" r:id="rId23"/>
    <p:sldId id="301" r:id="rId24"/>
    <p:sldId id="311" r:id="rId25"/>
    <p:sldId id="315" r:id="rId26"/>
    <p:sldId id="318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88" autoAdjust="0"/>
    <p:restoredTop sz="99118" autoAdjust="0"/>
  </p:normalViewPr>
  <p:slideViewPr>
    <p:cSldViewPr>
      <p:cViewPr>
        <p:scale>
          <a:sx n="75" d="100"/>
          <a:sy n="75" d="100"/>
        </p:scale>
        <p:origin x="-82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Datos%20Presentaci&#243;n%20Chines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mlombardi.PRESU\Escritorio\Presentaci&#243;n%20Chinos\Datos%20Presentaci&#243;n%20Chinese.xlsx" TargetMode="External"/><Relationship Id="rId1" Type="http://schemas.openxmlformats.org/officeDocument/2006/relationships/themeOverride" Target="../theme/themeOverride1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Datos%20Presentaci&#243;n%20Chines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diciembre%20201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diciembre%20201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os%20Manuel\1.%20Manuel\1.%20UIM\i.%20Activos\Presentaci&#243;n%20Chinos\Datos%20Presentaci&#243;n%20Chines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lombardi.PRESU\Escritorio\Presentaci&#243;n%20Chinos\Datos%20Presentaci&#243;n%20Chine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783552055993004"/>
          <c:y val="5.1400554097404488E-2"/>
          <c:w val="0.82160892388451956"/>
          <c:h val="0.79862725854920846"/>
        </c:manualLayout>
      </c:layout>
      <c:barChart>
        <c:barDir val="col"/>
        <c:grouping val="clustered"/>
        <c:ser>
          <c:idx val="1"/>
          <c:order val="0"/>
          <c:tx>
            <c:strRef>
              <c:f>'PBG-PIB'!$C$1</c:f>
              <c:strCache>
                <c:ptCount val="1"/>
                <c:pt idx="0">
                  <c:v>GDP - Buenos Aires (constant prices 1993)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7"/>
              <c:spPr/>
              <c:txPr>
                <a:bodyPr rot="0" vert="horz"/>
                <a:lstStyle/>
                <a:p>
                  <a:pPr>
                    <a:defRPr lang="es-ES" sz="240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en-US"/>
                </a:p>
              </c:txPr>
            </c:dLbl>
            <c:txPr>
              <a:bodyPr rot="0" vert="horz"/>
              <a:lstStyle/>
              <a:p>
                <a:pPr>
                  <a:defRPr lang="es-E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</c:dLbls>
          <c:cat>
            <c:numRef>
              <c:f>'PBG-PIB'!$A$4:$A$11</c:f>
              <c:numCache>
                <c:formatCode>General</c:formatCode>
                <c:ptCount val="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</c:numCache>
            </c:numRef>
          </c:cat>
          <c:val>
            <c:numRef>
              <c:f>'PBG-PIB'!$F$4:$F$11</c:f>
              <c:numCache>
                <c:formatCode>0.0%</c:formatCode>
                <c:ptCount val="8"/>
                <c:pt idx="0">
                  <c:v>0.10641459903028162</c:v>
                </c:pt>
                <c:pt idx="1">
                  <c:v>0.13213104087081939</c:v>
                </c:pt>
                <c:pt idx="2">
                  <c:v>0.1069541468807803</c:v>
                </c:pt>
                <c:pt idx="3">
                  <c:v>8.7751207784847546E-2</c:v>
                </c:pt>
                <c:pt idx="4">
                  <c:v>0.10058402344464162</c:v>
                </c:pt>
                <c:pt idx="5">
                  <c:v>6.1987511402065154E-2</c:v>
                </c:pt>
                <c:pt idx="6">
                  <c:v>-3.4605851259806211E-2</c:v>
                </c:pt>
                <c:pt idx="7">
                  <c:v>0.13908013239571121</c:v>
                </c:pt>
              </c:numCache>
            </c:numRef>
          </c:val>
        </c:ser>
        <c:gapWidth val="75"/>
        <c:axId val="44431232"/>
        <c:axId val="44432768"/>
      </c:barChart>
      <c:catAx>
        <c:axId val="44431232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4432768"/>
        <c:crosses val="autoZero"/>
        <c:auto val="1"/>
        <c:lblAlgn val="ctr"/>
        <c:lblOffset val="100"/>
      </c:catAx>
      <c:valAx>
        <c:axId val="444327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 sz="1200" b="0"/>
                </a:pPr>
                <a:r>
                  <a:rPr lang="en-US" sz="1200" b="0" dirty="0"/>
                  <a:t>Annual </a:t>
                </a:r>
                <a:r>
                  <a:rPr lang="en-US" sz="1200" b="0" dirty="0" smtClean="0"/>
                  <a:t> growth rate</a:t>
                </a:r>
                <a:endParaRPr lang="en-US" sz="1200" b="0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lang="es-ES" sz="1200"/>
            </a:pPr>
            <a:endParaRPr lang="en-US"/>
          </a:p>
        </c:txPr>
        <c:crossAx val="44431232"/>
        <c:crosses val="autoZero"/>
        <c:crossBetween val="between"/>
      </c:valAx>
    </c:plotArea>
    <c:plotVisOnly val="1"/>
  </c:chart>
  <c:spPr>
    <a:ln>
      <a:noFill/>
    </a:ln>
  </c:spPr>
  <c:txPr>
    <a:bodyPr/>
    <a:lstStyle/>
    <a:p>
      <a:pPr>
        <a:defRPr sz="1200">
          <a:solidFill>
            <a:schemeClr val="bg1"/>
          </a:solidFill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78"/>
          <c:y val="5.1400554097404488E-2"/>
          <c:w val="0.68395363079615068"/>
          <c:h val="0.7986272585492098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servicios'!$D$261:$D$270</c:f>
              <c:numCache>
                <c:formatCode>0.0%</c:formatCode>
                <c:ptCount val="10"/>
                <c:pt idx="0">
                  <c:v>-0.29987006883587408</c:v>
                </c:pt>
                <c:pt idx="1">
                  <c:v>0.28807864794882188</c:v>
                </c:pt>
                <c:pt idx="2">
                  <c:v>0.19616505208202095</c:v>
                </c:pt>
                <c:pt idx="3">
                  <c:v>0.2291329306615609</c:v>
                </c:pt>
                <c:pt idx="4">
                  <c:v>0.14088949446541632</c:v>
                </c:pt>
                <c:pt idx="5">
                  <c:v>8.4116802123485157E-2</c:v>
                </c:pt>
                <c:pt idx="6">
                  <c:v>3.3449188959111545E-2</c:v>
                </c:pt>
                <c:pt idx="7">
                  <c:v>-2.8660975452033412E-2</c:v>
                </c:pt>
                <c:pt idx="8">
                  <c:v>7.1885369409049549E-2</c:v>
                </c:pt>
                <c:pt idx="9">
                  <c:v>8.3583738838807653E-2</c:v>
                </c:pt>
              </c:numCache>
            </c:numRef>
          </c:val>
        </c:ser>
        <c:gapWidth val="75"/>
        <c:axId val="47922176"/>
        <c:axId val="47924352"/>
      </c:barChart>
      <c:lineChart>
        <c:grouping val="standard"/>
        <c:ser>
          <c:idx val="0"/>
          <c:order val="0"/>
          <c:tx>
            <c:strRef>
              <c:f>'Industria, comercio y servicios'!$B$260</c:f>
              <c:strCache>
                <c:ptCount val="1"/>
                <c:pt idx="0">
                  <c:v>Cement disptaches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servicios'!$B$261:$B$270</c:f>
              <c:numCache>
                <c:formatCode>General</c:formatCode>
                <c:ptCount val="10"/>
                <c:pt idx="0">
                  <c:v>61.866111226013636</c:v>
                </c:pt>
                <c:pt idx="1">
                  <c:v>79.688416901854566</c:v>
                </c:pt>
                <c:pt idx="2">
                  <c:v>95.320499353740857</c:v>
                </c:pt>
                <c:pt idx="3">
                  <c:v>117.16156472278722</c:v>
                </c:pt>
                <c:pt idx="4">
                  <c:v>133.66839834735825</c:v>
                </c:pt>
                <c:pt idx="5">
                  <c:v>144.91215656130558</c:v>
                </c:pt>
                <c:pt idx="6">
                  <c:v>149.75935066859657</c:v>
                </c:pt>
                <c:pt idx="7">
                  <c:v>145.46710159537193</c:v>
                </c:pt>
                <c:pt idx="8">
                  <c:v>155.92405793041948</c:v>
                </c:pt>
                <c:pt idx="9">
                  <c:v>168.95677366716177</c:v>
                </c:pt>
              </c:numCache>
            </c:numRef>
          </c:val>
        </c:ser>
        <c:marker val="1"/>
        <c:axId val="47928448"/>
        <c:axId val="47926272"/>
      </c:lineChart>
      <c:catAx>
        <c:axId val="47922176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7924352"/>
        <c:crosses val="autoZero"/>
        <c:auto val="1"/>
        <c:lblAlgn val="ctr"/>
        <c:lblOffset val="100"/>
      </c:catAx>
      <c:valAx>
        <c:axId val="4792435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/>
                  <a:t>Annual  growth rate</a:t>
                </a:r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922176"/>
        <c:crosses val="autoZero"/>
        <c:crossBetween val="between"/>
      </c:valAx>
      <c:valAx>
        <c:axId val="47926272"/>
        <c:scaling>
          <c:orientation val="minMax"/>
          <c:min val="40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/>
                  <a:t>Annual average (index 1999=100)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928448"/>
        <c:crosses val="max"/>
        <c:crossBetween val="between"/>
      </c:valAx>
      <c:catAx>
        <c:axId val="47928448"/>
        <c:scaling>
          <c:orientation val="minMax"/>
        </c:scaling>
        <c:delete val="1"/>
        <c:axPos val="b"/>
        <c:numFmt formatCode="General" sourceLinked="1"/>
        <c:tickLblPos val="none"/>
        <c:crossAx val="4792627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9295435855263158"/>
          <c:y val="0.63408689295703069"/>
          <c:w val="0.52093453033625736"/>
          <c:h val="0.15995296211543475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67"/>
          <c:y val="5.1400554097404488E-2"/>
          <c:w val="0.68395363079615068"/>
          <c:h val="0.79862725854920935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servicios'!$E$261:$E$270</c:f>
              <c:numCache>
                <c:formatCode>0.0%</c:formatCode>
                <c:ptCount val="10"/>
                <c:pt idx="0">
                  <c:v>-0.32005817487443816</c:v>
                </c:pt>
                <c:pt idx="1">
                  <c:v>0.3884507808048871</c:v>
                </c:pt>
                <c:pt idx="2">
                  <c:v>5.7442468838744938E-2</c:v>
                </c:pt>
                <c:pt idx="3">
                  <c:v>0.17253098857031968</c:v>
                </c:pt>
                <c:pt idx="4">
                  <c:v>6.5838269855515608E-2</c:v>
                </c:pt>
                <c:pt idx="5">
                  <c:v>9.7358708833830993E-2</c:v>
                </c:pt>
                <c:pt idx="6">
                  <c:v>1.8215274495239745E-2</c:v>
                </c:pt>
                <c:pt idx="7">
                  <c:v>-0.14968932152864178</c:v>
                </c:pt>
                <c:pt idx="8">
                  <c:v>-8.2483434483167761E-3</c:v>
                </c:pt>
                <c:pt idx="9">
                  <c:v>0.13809386761840736</c:v>
                </c:pt>
              </c:numCache>
            </c:numRef>
          </c:val>
        </c:ser>
        <c:gapWidth val="75"/>
        <c:axId val="47953792"/>
        <c:axId val="47960064"/>
      </c:barChart>
      <c:lineChart>
        <c:grouping val="standard"/>
        <c:ser>
          <c:idx val="0"/>
          <c:order val="0"/>
          <c:tx>
            <c:strRef>
              <c:f>'Industria, comercio y servicios'!$C$260</c:f>
              <c:strCache>
                <c:ptCount val="1"/>
                <c:pt idx="0">
                  <c:v>Brick sales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servicios'!$C$261:$C$270</c:f>
              <c:numCache>
                <c:formatCode>General</c:formatCode>
                <c:ptCount val="10"/>
                <c:pt idx="0">
                  <c:v>64.594475946198557</c:v>
                </c:pt>
                <c:pt idx="1">
                  <c:v>89.686250563181659</c:v>
                </c:pt>
                <c:pt idx="2">
                  <c:v>94.838050216420555</c:v>
                </c:pt>
                <c:pt idx="3">
                  <c:v>111.2005527743418</c:v>
                </c:pt>
                <c:pt idx="4">
                  <c:v>118.52180477598138</c:v>
                </c:pt>
                <c:pt idx="5">
                  <c:v>130.06093465762697</c:v>
                </c:pt>
                <c:pt idx="6">
                  <c:v>132.43003028352243</c:v>
                </c:pt>
                <c:pt idx="7">
                  <c:v>112.60666890036447</c:v>
                </c:pt>
                <c:pt idx="8">
                  <c:v>111.67785042070335</c:v>
                </c:pt>
                <c:pt idx="9">
                  <c:v>127.09987671260789</c:v>
                </c:pt>
              </c:numCache>
            </c:numRef>
          </c:val>
        </c:ser>
        <c:marker val="1"/>
        <c:axId val="47968256"/>
        <c:axId val="47961984"/>
      </c:lineChart>
      <c:catAx>
        <c:axId val="47953792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ysClr val="window" lastClr="FFFFFF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7960064"/>
        <c:crosses val="autoZero"/>
        <c:auto val="1"/>
        <c:lblAlgn val="ctr"/>
        <c:lblOffset val="100"/>
      </c:catAx>
      <c:valAx>
        <c:axId val="479600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 growth rate</a:t>
                </a:r>
                <a:endParaRPr lang="en-US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953792"/>
        <c:crosses val="autoZero"/>
        <c:crossBetween val="between"/>
      </c:valAx>
      <c:valAx>
        <c:axId val="47961984"/>
        <c:scaling>
          <c:orientation val="minMax"/>
          <c:min val="40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 smtClean="0"/>
                  <a:t>Annual average (index 1999=100)</a:t>
                </a:r>
                <a:endParaRPr lang="en-US" dirty="0"/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968256"/>
        <c:crosses val="max"/>
        <c:crossBetween val="between"/>
      </c:valAx>
      <c:catAx>
        <c:axId val="47968256"/>
        <c:scaling>
          <c:orientation val="minMax"/>
        </c:scaling>
        <c:delete val="1"/>
        <c:axPos val="b"/>
        <c:numFmt formatCode="General" sourceLinked="1"/>
        <c:tickLblPos val="none"/>
        <c:crossAx val="479619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4112408925318762"/>
          <c:y val="0.65426878161968882"/>
          <c:w val="0.5727647996357017"/>
          <c:h val="0.13977131119479641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25"/>
          <c:y val="5.1400554097404488E-2"/>
          <c:w val="0.686731408573931"/>
          <c:h val="0.79862725854920746"/>
        </c:manualLayout>
      </c:layout>
      <c:barChart>
        <c:barDir val="col"/>
        <c:grouping val="clustered"/>
        <c:ser>
          <c:idx val="1"/>
          <c:order val="0"/>
          <c:tx>
            <c:strRef>
              <c:f>Expo!$F$1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Expo!$A$12:$A$21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Expo!$F$12:$F$21</c:f>
              <c:numCache>
                <c:formatCode>0.0%</c:formatCode>
                <c:ptCount val="10"/>
                <c:pt idx="0">
                  <c:v>-8.8579958876690512E-2</c:v>
                </c:pt>
                <c:pt idx="1">
                  <c:v>0.11132854968471405</c:v>
                </c:pt>
                <c:pt idx="2">
                  <c:v>0.2836039913911173</c:v>
                </c:pt>
                <c:pt idx="3">
                  <c:v>0.19099154027894216</c:v>
                </c:pt>
                <c:pt idx="4">
                  <c:v>0.14090996352466936</c:v>
                </c:pt>
                <c:pt idx="5">
                  <c:v>0.16484379381905878</c:v>
                </c:pt>
                <c:pt idx="6">
                  <c:v>0.20175269645608629</c:v>
                </c:pt>
                <c:pt idx="7">
                  <c:v>-0.26408366054972382</c:v>
                </c:pt>
                <c:pt idx="8">
                  <c:v>0.24554908259378308</c:v>
                </c:pt>
                <c:pt idx="9">
                  <c:v>0.22542291384359836</c:v>
                </c:pt>
              </c:numCache>
            </c:numRef>
          </c:val>
        </c:ser>
        <c:gapWidth val="75"/>
        <c:axId val="48055424"/>
        <c:axId val="48057344"/>
      </c:barChart>
      <c:lineChart>
        <c:grouping val="standard"/>
        <c:ser>
          <c:idx val="0"/>
          <c:order val="1"/>
          <c:tx>
            <c:strRef>
              <c:f>Expo!$C$1</c:f>
              <c:strCache>
                <c:ptCount val="1"/>
                <c:pt idx="0">
                  <c:v>Total exports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Expo!$A$12:$A$21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Expo!$C$12:$C$21</c:f>
              <c:numCache>
                <c:formatCode>#,##0</c:formatCode>
                <c:ptCount val="10"/>
                <c:pt idx="0">
                  <c:v>9198</c:v>
                </c:pt>
                <c:pt idx="1">
                  <c:v>10222</c:v>
                </c:pt>
                <c:pt idx="2">
                  <c:v>13121</c:v>
                </c:pt>
                <c:pt idx="3">
                  <c:v>15627</c:v>
                </c:pt>
                <c:pt idx="4">
                  <c:v>17829</c:v>
                </c:pt>
                <c:pt idx="5">
                  <c:v>20768</c:v>
                </c:pt>
                <c:pt idx="6">
                  <c:v>24958</c:v>
                </c:pt>
                <c:pt idx="7">
                  <c:v>18367</c:v>
                </c:pt>
                <c:pt idx="8">
                  <c:v>22877</c:v>
                </c:pt>
                <c:pt idx="9">
                  <c:v>28034</c:v>
                </c:pt>
              </c:numCache>
            </c:numRef>
          </c:val>
        </c:ser>
        <c:marker val="1"/>
        <c:axId val="48065536"/>
        <c:axId val="48063616"/>
      </c:lineChart>
      <c:catAx>
        <c:axId val="48055424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8057344"/>
        <c:crosses val="autoZero"/>
        <c:auto val="1"/>
        <c:lblAlgn val="ctr"/>
        <c:lblOffset val="100"/>
      </c:catAx>
      <c:valAx>
        <c:axId val="4805734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/>
                  <a:t>Annual growth rate</a:t>
                </a:r>
              </a:p>
            </c:rich>
          </c:tx>
        </c:title>
        <c:numFmt formatCode="0%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055424"/>
        <c:crosses val="autoZero"/>
        <c:crossBetween val="between"/>
      </c:valAx>
      <c:valAx>
        <c:axId val="48063616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/>
                  <a:t>Millions of dollars (FOB)</a:t>
                </a:r>
              </a:p>
            </c:rich>
          </c:tx>
        </c:title>
        <c:numFmt formatCode="#,##0" sourceLinked="1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065536"/>
        <c:crosses val="max"/>
        <c:crossBetween val="between"/>
      </c:valAx>
      <c:catAx>
        <c:axId val="48065536"/>
        <c:scaling>
          <c:orientation val="minMax"/>
        </c:scaling>
        <c:delete val="1"/>
        <c:axPos val="b"/>
        <c:numFmt formatCode="General" sourceLinked="1"/>
        <c:tickLblPos val="none"/>
        <c:crossAx val="4806361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8604155730533742"/>
          <c:y val="0.66946769323671562"/>
          <c:w val="0.46879922385620915"/>
          <c:h val="0.14035175120772947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75"/>
      <c:rotY val="28"/>
      <c:perspective val="30"/>
    </c:view3D>
    <c:plotArea>
      <c:layout/>
      <c:pie3DChart>
        <c:varyColors val="1"/>
        <c:ser>
          <c:idx val="0"/>
          <c:order val="0"/>
          <c:explosion val="9"/>
          <c:dPt>
            <c:idx val="2"/>
            <c:spPr>
              <a:solidFill>
                <a:schemeClr val="accent6"/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Lbls>
            <c:dLbl>
              <c:idx val="0"/>
              <c:layout>
                <c:manualLayout>
                  <c:x val="-2.7136752136752047E-2"/>
                  <c:y val="3.35978835978836E-3"/>
                </c:manualLayout>
              </c:layout>
              <c:dLblPos val="outEnd"/>
              <c:showLegendKey val="1"/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"/>
                  <c:y val="-0.24137931034482771"/>
                </c:manualLayout>
              </c:layout>
              <c:dLblPos val="outEnd"/>
              <c:showLegendKey val="1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s-ES" sz="1300"/>
                </a:pPr>
                <a:endParaRPr lang="en-US"/>
              </a:p>
            </c:txPr>
            <c:dLblPos val="outEnd"/>
            <c:showLegendKey val="1"/>
            <c:showVal val="1"/>
            <c:showCatName val="1"/>
            <c:separator>
</c:separator>
          </c:dLbls>
          <c:cat>
            <c:strRef>
              <c:f>Expo!$H$3:$H$6</c:f>
              <c:strCache>
                <c:ptCount val="4"/>
                <c:pt idx="0">
                  <c:v>Primary products</c:v>
                </c:pt>
                <c:pt idx="1">
                  <c:v>Agricultural Manufactures</c:v>
                </c:pt>
                <c:pt idx="2">
                  <c:v>Industrial Manufactures</c:v>
                </c:pt>
                <c:pt idx="3">
                  <c:v>Fuel and Energy</c:v>
                </c:pt>
              </c:strCache>
            </c:strRef>
          </c:cat>
          <c:val>
            <c:numRef>
              <c:f>Expo!$I$3:$I$6</c:f>
              <c:numCache>
                <c:formatCode>0.0%</c:formatCode>
                <c:ptCount val="4"/>
                <c:pt idx="0">
                  <c:v>0.21292002568309909</c:v>
                </c:pt>
                <c:pt idx="1">
                  <c:v>0.20550046372262337</c:v>
                </c:pt>
                <c:pt idx="2">
                  <c:v>0.52240136976528206</c:v>
                </c:pt>
                <c:pt idx="3">
                  <c:v>5.9213811799957196E-2</c:v>
                </c:pt>
              </c:numCache>
            </c:numRef>
          </c:val>
        </c:ser>
      </c:pie3DChart>
    </c:plotArea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75"/>
      <c:rotY val="256"/>
      <c:perspective val="30"/>
    </c:view3D>
    <c:plotArea>
      <c:layout/>
      <c:pie3DChart>
        <c:varyColors val="1"/>
        <c:ser>
          <c:idx val="0"/>
          <c:order val="0"/>
          <c:explosion val="9"/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chemeClr val="accent1"/>
              </a:solidFill>
            </c:spPr>
          </c:dPt>
          <c:dPt>
            <c:idx val="4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5"/>
            <c:spPr>
              <a:solidFill>
                <a:schemeClr val="bg2">
                  <a:lumMod val="90000"/>
                </a:schemeClr>
              </a:solidFill>
            </c:spPr>
          </c:dPt>
          <c:dPt>
            <c:idx val="6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lang="es-ES" sz="13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LegendKey val="1"/>
            <c:showVal val="1"/>
            <c:showCatName val="1"/>
            <c:separator>
</c:separator>
            <c:showLeaderLines val="1"/>
          </c:dLbls>
          <c:cat>
            <c:strRef>
              <c:f>Expo!$K$3:$K$9</c:f>
              <c:strCache>
                <c:ptCount val="7"/>
                <c:pt idx="0">
                  <c:v>Brazil</c:v>
                </c:pt>
                <c:pt idx="1">
                  <c:v>China</c:v>
                </c:pt>
                <c:pt idx="2">
                  <c:v>Chile</c:v>
                </c:pt>
                <c:pt idx="3">
                  <c:v>Uruguay</c:v>
                </c:pt>
                <c:pt idx="4">
                  <c:v>Alemania</c:v>
                </c:pt>
                <c:pt idx="5">
                  <c:v>USA</c:v>
                </c:pt>
                <c:pt idx="6">
                  <c:v>Others</c:v>
                </c:pt>
              </c:strCache>
            </c:strRef>
          </c:cat>
          <c:val>
            <c:numRef>
              <c:f>Expo!$L$3:$L$9</c:f>
              <c:numCache>
                <c:formatCode>0.0%</c:formatCode>
                <c:ptCount val="7"/>
                <c:pt idx="0">
                  <c:v>0.36669758150816867</c:v>
                </c:pt>
                <c:pt idx="1">
                  <c:v>6.0248269957908412E-2</c:v>
                </c:pt>
                <c:pt idx="2">
                  <c:v>5.7858314903332056E-2</c:v>
                </c:pt>
                <c:pt idx="3">
                  <c:v>3.9416422915031744E-2</c:v>
                </c:pt>
                <c:pt idx="4">
                  <c:v>3.7347506599129804E-2</c:v>
                </c:pt>
                <c:pt idx="5">
                  <c:v>3.5385603196118998E-2</c:v>
                </c:pt>
                <c:pt idx="6">
                  <c:v>0.40304630092031107</c:v>
                </c:pt>
              </c:numCache>
            </c:numRef>
          </c:val>
        </c:ser>
      </c:pie3DChart>
    </c:plotArea>
    <c:plotVisOnly val="1"/>
  </c:chart>
  <c:spPr>
    <a:ln>
      <a:noFill/>
    </a:ln>
  </c:spPr>
  <c:txPr>
    <a:bodyPr/>
    <a:lstStyle/>
    <a:p>
      <a:pPr>
        <a:defRPr sz="1100">
          <a:solidFill>
            <a:schemeClr val="bg1"/>
          </a:solidFill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597462817147967"/>
          <c:y val="5.1400554097404488E-2"/>
          <c:w val="0.68395363079615068"/>
          <c:h val="0.79862725854920935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servicios'!$F$283:$F$292</c:f>
              <c:numCache>
                <c:formatCode>0.0%</c:formatCode>
                <c:ptCount val="10"/>
                <c:pt idx="0">
                  <c:v>-0.54352675065188061</c:v>
                </c:pt>
                <c:pt idx="1">
                  <c:v>0.34356503785271841</c:v>
                </c:pt>
                <c:pt idx="2">
                  <c:v>1.1336953181026492</c:v>
                </c:pt>
                <c:pt idx="3">
                  <c:v>0.41508618620060711</c:v>
                </c:pt>
                <c:pt idx="4">
                  <c:v>0.16206908251900162</c:v>
                </c:pt>
                <c:pt idx="5">
                  <c:v>0.29486692847862023</c:v>
                </c:pt>
                <c:pt idx="6">
                  <c:v>7.8026258674438909E-2</c:v>
                </c:pt>
                <c:pt idx="7">
                  <c:v>-0.12099043037180369</c:v>
                </c:pt>
                <c:pt idx="8">
                  <c:v>0.30412926177770827</c:v>
                </c:pt>
                <c:pt idx="9">
                  <c:v>0.29124375612982711</c:v>
                </c:pt>
              </c:numCache>
            </c:numRef>
          </c:val>
        </c:ser>
        <c:gapWidth val="75"/>
        <c:axId val="48262144"/>
        <c:axId val="48268416"/>
      </c:barChart>
      <c:lineChart>
        <c:grouping val="standard"/>
        <c:ser>
          <c:idx val="0"/>
          <c:order val="0"/>
          <c:tx>
            <c:strRef>
              <c:f>'Industria, comercio y servicios'!$B$282</c:f>
              <c:strCache>
                <c:ptCount val="1"/>
                <c:pt idx="0">
                  <c:v>Car registration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servicios'!$B$283:$B$292</c:f>
              <c:numCache>
                <c:formatCode>0.0</c:formatCode>
                <c:ptCount val="10"/>
                <c:pt idx="0">
                  <c:v>29.060000000000002</c:v>
                </c:pt>
                <c:pt idx="1">
                  <c:v>39.044000000000004</c:v>
                </c:pt>
                <c:pt idx="2">
                  <c:v>83.307999999999993</c:v>
                </c:pt>
                <c:pt idx="3">
                  <c:v>117.88800000000001</c:v>
                </c:pt>
                <c:pt idx="4">
                  <c:v>136.994</c:v>
                </c:pt>
                <c:pt idx="5">
                  <c:v>177.38900000000001</c:v>
                </c:pt>
                <c:pt idx="6">
                  <c:v>191.23</c:v>
                </c:pt>
                <c:pt idx="7">
                  <c:v>168.09300000000002</c:v>
                </c:pt>
                <c:pt idx="8">
                  <c:v>219.21499999999995</c:v>
                </c:pt>
                <c:pt idx="9">
                  <c:v>283.06000000000006</c:v>
                </c:pt>
              </c:numCache>
            </c:numRef>
          </c:val>
        </c:ser>
        <c:marker val="1"/>
        <c:axId val="48272512"/>
        <c:axId val="48270336"/>
      </c:lineChart>
      <c:catAx>
        <c:axId val="48262144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ysClr val="window" lastClr="FFFFFF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8268416"/>
        <c:crosses val="autoZero"/>
        <c:auto val="1"/>
        <c:lblAlgn val="ctr"/>
        <c:lblOffset val="100"/>
      </c:catAx>
      <c:valAx>
        <c:axId val="482684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 growth rate</a:t>
                </a:r>
                <a:endParaRPr lang="en-US" dirty="0"/>
              </a:p>
            </c:rich>
          </c:tx>
        </c:title>
        <c:numFmt formatCode="0%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262144"/>
        <c:crosses val="autoZero"/>
        <c:crossBetween val="between"/>
      </c:valAx>
      <c:valAx>
        <c:axId val="48270336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/>
                  <a:t>Thousands of </a:t>
                </a:r>
                <a:r>
                  <a:rPr lang="en-US" dirty="0" smtClean="0"/>
                  <a:t>units</a:t>
                </a:r>
                <a:endParaRPr lang="en-US" dirty="0"/>
              </a:p>
            </c:rich>
          </c:tx>
        </c:title>
        <c:numFmt formatCode="#,##0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272512"/>
        <c:crosses val="max"/>
        <c:crossBetween val="between"/>
      </c:valAx>
      <c:catAx>
        <c:axId val="48272512"/>
        <c:scaling>
          <c:orientation val="minMax"/>
        </c:scaling>
        <c:delete val="1"/>
        <c:axPos val="b"/>
        <c:numFmt formatCode="General" sourceLinked="1"/>
        <c:tickLblPos val="none"/>
        <c:crossAx val="4827033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32208948087431866"/>
          <c:y val="0.682653256704983"/>
          <c:w val="0.49179940801457195"/>
          <c:h val="0.13571647509578544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75"/>
          <c:y val="5.1400554097404488E-2"/>
          <c:w val="0.68395363079615068"/>
          <c:h val="0.79862725854920968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servicios'!$G$283:$G$292</c:f>
              <c:numCache>
                <c:formatCode>0.0%</c:formatCode>
                <c:ptCount val="10"/>
                <c:pt idx="0">
                  <c:v>-0.60077988628549828</c:v>
                </c:pt>
                <c:pt idx="1">
                  <c:v>0.26731188558115881</c:v>
                </c:pt>
                <c:pt idx="2">
                  <c:v>0.10121633163204311</c:v>
                </c:pt>
                <c:pt idx="3">
                  <c:v>0.37684478979397079</c:v>
                </c:pt>
                <c:pt idx="4">
                  <c:v>0.18670833475595813</c:v>
                </c:pt>
                <c:pt idx="5">
                  <c:v>0.24528218005087513</c:v>
                </c:pt>
                <c:pt idx="6">
                  <c:v>0.27329279601591794</c:v>
                </c:pt>
                <c:pt idx="7">
                  <c:v>-0.33377592034830866</c:v>
                </c:pt>
                <c:pt idx="8">
                  <c:v>0.39603366848549931</c:v>
                </c:pt>
                <c:pt idx="9">
                  <c:v>0.44228418218320631</c:v>
                </c:pt>
              </c:numCache>
            </c:numRef>
          </c:val>
        </c:ser>
        <c:gapWidth val="75"/>
        <c:axId val="48330624"/>
        <c:axId val="48345088"/>
      </c:barChart>
      <c:lineChart>
        <c:grouping val="standard"/>
        <c:ser>
          <c:idx val="0"/>
          <c:order val="0"/>
          <c:tx>
            <c:strRef>
              <c:f>'Industria, comercio y servicios'!$C$282</c:f>
              <c:strCache>
                <c:ptCount val="1"/>
                <c:pt idx="0">
                  <c:v>Real estate business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servicios'!$C$283:$C$292</c:f>
              <c:numCache>
                <c:formatCode>0.0</c:formatCode>
                <c:ptCount val="10"/>
                <c:pt idx="0">
                  <c:v>1486.5559661690731</c:v>
                </c:pt>
                <c:pt idx="1">
                  <c:v>1883.9300445076478</c:v>
                </c:pt>
                <c:pt idx="2">
                  <c:v>2074.6145326641072</c:v>
                </c:pt>
                <c:pt idx="3">
                  <c:v>2856.4222101294213</c:v>
                </c:pt>
                <c:pt idx="4">
                  <c:v>3389.7400443426081</c:v>
                </c:pt>
                <c:pt idx="5">
                  <c:v>4221.182872224721</c:v>
                </c:pt>
                <c:pt idx="6">
                  <c:v>5374.8017418695244</c:v>
                </c:pt>
                <c:pt idx="7">
                  <c:v>3580.8223437873321</c:v>
                </c:pt>
                <c:pt idx="8">
                  <c:v>4998.9485527922552</c:v>
                </c:pt>
                <c:pt idx="9">
                  <c:v>7209.9044252399235</c:v>
                </c:pt>
              </c:numCache>
            </c:numRef>
          </c:val>
        </c:ser>
        <c:marker val="1"/>
        <c:axId val="48357376"/>
        <c:axId val="48347008"/>
      </c:lineChart>
      <c:catAx>
        <c:axId val="48330624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ysClr val="window" lastClr="FFFFFF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8345088"/>
        <c:crosses val="autoZero"/>
        <c:auto val="1"/>
        <c:lblAlgn val="ctr"/>
        <c:lblOffset val="100"/>
      </c:catAx>
      <c:valAx>
        <c:axId val="483450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growth rate</a:t>
                </a:r>
                <a:endParaRPr lang="en-US" dirty="0"/>
              </a:p>
            </c:rich>
          </c:tx>
        </c:title>
        <c:numFmt formatCode="0%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330624"/>
        <c:crosses val="autoZero"/>
        <c:crossBetween val="between"/>
      </c:valAx>
      <c:valAx>
        <c:axId val="48347008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 smtClean="0"/>
                  <a:t>Millions</a:t>
                </a:r>
                <a:r>
                  <a:rPr lang="en-US" baseline="0" dirty="0" smtClean="0"/>
                  <a:t> of current dollars</a:t>
                </a:r>
                <a:endParaRPr lang="en-US" dirty="0"/>
              </a:p>
            </c:rich>
          </c:tx>
        </c:title>
        <c:numFmt formatCode="#,##0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357376"/>
        <c:crosses val="max"/>
        <c:crossBetween val="between"/>
      </c:valAx>
      <c:catAx>
        <c:axId val="48357376"/>
        <c:scaling>
          <c:orientation val="minMax"/>
        </c:scaling>
        <c:delete val="1"/>
        <c:axPos val="b"/>
        <c:numFmt formatCode="General" sourceLinked="1"/>
        <c:tickLblPos val="none"/>
        <c:crossAx val="4834700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7293192167577418"/>
          <c:y val="0.66237867177522369"/>
          <c:w val="0.5409569672131147"/>
          <c:h val="0.16004597701149481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75"/>
          <c:y val="5.1400554097404488E-2"/>
          <c:w val="0.6723870673952641"/>
          <c:h val="0.79862725854920968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servicios'!$H$283:$H$292</c:f>
              <c:numCache>
                <c:formatCode>0.0%</c:formatCode>
                <c:ptCount val="10"/>
                <c:pt idx="0">
                  <c:v>8.4630075715554268E-2</c:v>
                </c:pt>
                <c:pt idx="1">
                  <c:v>-0.2827045193101278</c:v>
                </c:pt>
                <c:pt idx="2">
                  <c:v>-9.7753020703171517E-2</c:v>
                </c:pt>
                <c:pt idx="3">
                  <c:v>0.11108087024330171</c:v>
                </c:pt>
                <c:pt idx="4">
                  <c:v>0.10124234757848391</c:v>
                </c:pt>
                <c:pt idx="5">
                  <c:v>0.15111879349934604</c:v>
                </c:pt>
                <c:pt idx="6">
                  <c:v>0.27021702614937104</c:v>
                </c:pt>
                <c:pt idx="7">
                  <c:v>0.1042787702515144</c:v>
                </c:pt>
                <c:pt idx="8">
                  <c:v>0.17073627166980154</c:v>
                </c:pt>
                <c:pt idx="9">
                  <c:v>0.1630914507638182</c:v>
                </c:pt>
              </c:numCache>
            </c:numRef>
          </c:val>
        </c:ser>
        <c:gapWidth val="75"/>
        <c:axId val="48215168"/>
        <c:axId val="48217088"/>
      </c:barChart>
      <c:lineChart>
        <c:grouping val="standard"/>
        <c:ser>
          <c:idx val="0"/>
          <c:order val="0"/>
          <c:tx>
            <c:strRef>
              <c:f>'Industria, comercio y servicios'!$D$282</c:f>
              <c:strCache>
                <c:ptCount val="1"/>
                <c:pt idx="0">
                  <c:v>Supermarket sales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servicios'!$D$283:$D$292</c:f>
              <c:numCache>
                <c:formatCode>0.0</c:formatCode>
                <c:ptCount val="10"/>
                <c:pt idx="0">
                  <c:v>6696.0284588439072</c:v>
                </c:pt>
                <c:pt idx="1">
                  <c:v>4803.0309520995015</c:v>
                </c:pt>
                <c:pt idx="2">
                  <c:v>4333.5201680009668</c:v>
                </c:pt>
                <c:pt idx="3">
                  <c:v>4814.8913594794121</c:v>
                </c:pt>
                <c:pt idx="4">
                  <c:v>5302.3622640484746</c:v>
                </c:pt>
                <c:pt idx="5">
                  <c:v>6103.648852087902</c:v>
                </c:pt>
                <c:pt idx="6">
                  <c:v>7752.9586935591224</c:v>
                </c:pt>
                <c:pt idx="7">
                  <c:v>8561.427691934241</c:v>
                </c:pt>
                <c:pt idx="8">
                  <c:v>10023.173936225689</c:v>
                </c:pt>
                <c:pt idx="9">
                  <c:v>11657.867914742783</c:v>
                </c:pt>
              </c:numCache>
            </c:numRef>
          </c:val>
        </c:ser>
        <c:marker val="1"/>
        <c:axId val="48229376"/>
        <c:axId val="48227456"/>
      </c:lineChart>
      <c:catAx>
        <c:axId val="48215168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ysClr val="window" lastClr="FFFFFF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8217088"/>
        <c:crosses val="autoZero"/>
        <c:auto val="1"/>
        <c:lblAlgn val="ctr"/>
        <c:lblOffset val="100"/>
      </c:catAx>
      <c:valAx>
        <c:axId val="4821708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growth rate</a:t>
                </a:r>
                <a:endParaRPr lang="en-US" dirty="0"/>
              </a:p>
            </c:rich>
          </c:tx>
        </c:title>
        <c:numFmt formatCode="0%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215168"/>
        <c:crosses val="autoZero"/>
        <c:crossBetween val="between"/>
      </c:valAx>
      <c:valAx>
        <c:axId val="48227456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s-AR" dirty="0" err="1" smtClean="0"/>
                  <a:t>Millions</a:t>
                </a:r>
                <a:r>
                  <a:rPr lang="es-AR" baseline="0" dirty="0" smtClean="0"/>
                  <a:t> of </a:t>
                </a:r>
                <a:r>
                  <a:rPr lang="es-AR" baseline="0" dirty="0" err="1" smtClean="0"/>
                  <a:t>constant</a:t>
                </a:r>
                <a:r>
                  <a:rPr lang="es-AR" baseline="0" dirty="0" smtClean="0"/>
                  <a:t> pesos of 1999</a:t>
                </a:r>
              </a:p>
            </c:rich>
          </c:tx>
        </c:title>
        <c:numFmt formatCode="#,##0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229376"/>
        <c:crosses val="max"/>
        <c:crossBetween val="between"/>
      </c:valAx>
      <c:catAx>
        <c:axId val="48229376"/>
        <c:scaling>
          <c:orientation val="minMax"/>
        </c:scaling>
        <c:delete val="1"/>
        <c:axPos val="b"/>
        <c:numFmt formatCode="General" sourceLinked="1"/>
        <c:tickLblPos val="none"/>
        <c:crossAx val="4822745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4112408925318762"/>
          <c:y val="0.65426878161968882"/>
          <c:w val="0.5727647996357017"/>
          <c:h val="0.13977131119479641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81"/>
          <c:y val="5.1400554097404488E-2"/>
          <c:w val="0.68395363079615068"/>
          <c:h val="0.79862725854920991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servicios'!$I$283:$I$292</c:f>
              <c:numCache>
                <c:formatCode>0.0%</c:formatCode>
                <c:ptCount val="10"/>
                <c:pt idx="0">
                  <c:v>-0.62576514881808365</c:v>
                </c:pt>
                <c:pt idx="1">
                  <c:v>0.22836642170240723</c:v>
                </c:pt>
                <c:pt idx="2">
                  <c:v>0.2720455712505378</c:v>
                </c:pt>
                <c:pt idx="3">
                  <c:v>0.16229618612177077</c:v>
                </c:pt>
                <c:pt idx="4">
                  <c:v>9.8488922541925664E-2</c:v>
                </c:pt>
                <c:pt idx="5">
                  <c:v>0.20728811705270306</c:v>
                </c:pt>
                <c:pt idx="6">
                  <c:v>0.20591658940431545</c:v>
                </c:pt>
                <c:pt idx="7">
                  <c:v>4.2122447331964116E-2</c:v>
                </c:pt>
                <c:pt idx="8">
                  <c:v>0.34962174233866167</c:v>
                </c:pt>
                <c:pt idx="9">
                  <c:v>0.22963956375058667</c:v>
                </c:pt>
              </c:numCache>
            </c:numRef>
          </c:val>
        </c:ser>
        <c:gapWidth val="75"/>
        <c:axId val="48390144"/>
        <c:axId val="48392064"/>
      </c:barChart>
      <c:lineChart>
        <c:grouping val="standard"/>
        <c:ser>
          <c:idx val="0"/>
          <c:order val="0"/>
          <c:tx>
            <c:strRef>
              <c:f>'Industria, comercio y servicios'!$E$282</c:f>
              <c:strCache>
                <c:ptCount val="1"/>
                <c:pt idx="0">
                  <c:v>Shopping centers sales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servicios'!$E$283:$E$292</c:f>
              <c:numCache>
                <c:formatCode>0.0</c:formatCode>
                <c:ptCount val="10"/>
                <c:pt idx="0">
                  <c:v>610.8287786326797</c:v>
                </c:pt>
                <c:pt idx="1">
                  <c:v>750.32156108187246</c:v>
                </c:pt>
                <c:pt idx="2">
                  <c:v>954.44321878798439</c:v>
                </c:pt>
                <c:pt idx="3">
                  <c:v>1109.3457130670631</c:v>
                </c:pt>
                <c:pt idx="4">
                  <c:v>1218.6039770735424</c:v>
                </c:pt>
                <c:pt idx="5">
                  <c:v>1471.2061009140518</c:v>
                </c:pt>
                <c:pt idx="6">
                  <c:v>1774.1518435250928</c:v>
                </c:pt>
                <c:pt idx="7">
                  <c:v>1848.8834611128848</c:v>
                </c:pt>
                <c:pt idx="8">
                  <c:v>2495.2933181683075</c:v>
                </c:pt>
                <c:pt idx="9">
                  <c:v>3068.311387182242</c:v>
                </c:pt>
              </c:numCache>
            </c:numRef>
          </c:val>
        </c:ser>
        <c:marker val="1"/>
        <c:axId val="48396160"/>
        <c:axId val="48394240"/>
      </c:lineChart>
      <c:catAx>
        <c:axId val="48390144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sysClr val="window" lastClr="FFFFFF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8392064"/>
        <c:crosses val="autoZero"/>
        <c:auto val="1"/>
        <c:lblAlgn val="ctr"/>
        <c:lblOffset val="100"/>
      </c:catAx>
      <c:valAx>
        <c:axId val="483920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 growth rate</a:t>
                </a:r>
                <a:endParaRPr lang="en-US" dirty="0"/>
              </a:p>
            </c:rich>
          </c:tx>
        </c:title>
        <c:numFmt formatCode="0%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390144"/>
        <c:crosses val="autoZero"/>
        <c:crossBetween val="between"/>
      </c:valAx>
      <c:valAx>
        <c:axId val="48394240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 smtClean="0"/>
                  <a:t>Millions of constant pesos of 1999</a:t>
                </a:r>
                <a:endParaRPr lang="en-US" dirty="0"/>
              </a:p>
            </c:rich>
          </c:tx>
        </c:title>
        <c:numFmt formatCode="#,##0" sourceLinked="0"/>
        <c:majorTickMark val="none"/>
        <c:tickLblPos val="nextTo"/>
        <c:spPr>
          <a:ln>
            <a:solidFill>
              <a:sysClr val="window" lastClr="FFFFFF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8396160"/>
        <c:crosses val="max"/>
        <c:crossBetween val="between"/>
      </c:valAx>
      <c:catAx>
        <c:axId val="48396160"/>
        <c:scaling>
          <c:orientation val="minMax"/>
        </c:scaling>
        <c:delete val="1"/>
        <c:axPos val="b"/>
        <c:numFmt formatCode="General" sourceLinked="1"/>
        <c:tickLblPos val="none"/>
        <c:crossAx val="48394240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4856933508311538"/>
          <c:y val="0.67359245311727545"/>
          <c:w val="0.5653195538057747"/>
          <c:h val="0.15136551409334703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75"/>
      <c:rotY val="149"/>
      <c:perspective val="30"/>
    </c:view3D>
    <c:plotArea>
      <c:layout/>
      <c:pie3DChart>
        <c:varyColors val="1"/>
        <c:ser>
          <c:idx val="0"/>
          <c:order val="0"/>
          <c:explosion val="9"/>
          <c:dLbls>
            <c:dLbl>
              <c:idx val="0"/>
              <c:spPr/>
              <c:txPr>
                <a:bodyPr/>
                <a:lstStyle/>
                <a:p>
                  <a:pPr>
                    <a:defRPr lang="es-ES" sz="2000" b="1"/>
                  </a:pPr>
                  <a:endParaRPr lang="en-US"/>
                </a:p>
              </c:txPr>
            </c:dLbl>
            <c:dLbl>
              <c:idx val="8"/>
              <c:layout>
                <c:manualLayout>
                  <c:x val="3.4519715242248218E-3"/>
                  <c:y val="2.4780729568093351E-2"/>
                </c:manualLayout>
              </c:layout>
              <c:dLblPos val="outEnd"/>
              <c:showLegendKey val="1"/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lang="es-ES"/>
                </a:pPr>
                <a:endParaRPr lang="en-US"/>
              </a:p>
            </c:txPr>
            <c:dLblPos val="outEnd"/>
            <c:showLegendKey val="1"/>
            <c:showVal val="1"/>
            <c:showCatName val="1"/>
            <c:separator>
</c:separator>
          </c:dLbls>
          <c:cat>
            <c:strRef>
              <c:f>'Estructura PBG'!$M$21:$M$30</c:f>
              <c:strCache>
                <c:ptCount val="10"/>
                <c:pt idx="0">
                  <c:v>Industry</c:v>
                </c:pt>
                <c:pt idx="1">
                  <c:v>Transport</c:v>
                </c:pt>
                <c:pt idx="2">
                  <c:v>Real Estate Ss.</c:v>
                </c:pt>
                <c:pt idx="3">
                  <c:v>Commerce</c:v>
                </c:pt>
                <c:pt idx="4">
                  <c:v>Construction</c:v>
                </c:pt>
                <c:pt idx="5">
                  <c:v>Agriculture</c:v>
                </c:pt>
                <c:pt idx="6">
                  <c:v>Communitary Ss.</c:v>
                </c:pt>
                <c:pt idx="7">
                  <c:v>Public Adm.</c:v>
                </c:pt>
                <c:pt idx="8">
                  <c:v>Education</c:v>
                </c:pt>
                <c:pt idx="9">
                  <c:v>Others</c:v>
                </c:pt>
              </c:strCache>
            </c:strRef>
          </c:cat>
          <c:val>
            <c:numRef>
              <c:f>'Estructura PBG'!$N$21:$N$30</c:f>
              <c:numCache>
                <c:formatCode>0.0%</c:formatCode>
                <c:ptCount val="10"/>
                <c:pt idx="0">
                  <c:v>0.26888028282776777</c:v>
                </c:pt>
                <c:pt idx="1">
                  <c:v>0.17276076772118373</c:v>
                </c:pt>
                <c:pt idx="2">
                  <c:v>0.13294658506698195</c:v>
                </c:pt>
                <c:pt idx="3">
                  <c:v>0.11957408687488212</c:v>
                </c:pt>
                <c:pt idx="4">
                  <c:v>5.8255442022882367E-2</c:v>
                </c:pt>
                <c:pt idx="5">
                  <c:v>4.286495604623404E-2</c:v>
                </c:pt>
                <c:pt idx="6">
                  <c:v>3.8726981965552423E-2</c:v>
                </c:pt>
                <c:pt idx="7">
                  <c:v>3.2405058237687585E-2</c:v>
                </c:pt>
                <c:pt idx="8">
                  <c:v>2.9657290551494245E-2</c:v>
                </c:pt>
                <c:pt idx="9">
                  <c:v>0.10392854868533866</c:v>
                </c:pt>
              </c:numCache>
            </c:numRef>
          </c:val>
        </c:ser>
      </c:pie3DChart>
    </c:plotArea>
    <c:plotVisOnly val="1"/>
  </c:chart>
  <c:spPr>
    <a:ln>
      <a:noFill/>
    </a:ln>
  </c:spPr>
  <c:txPr>
    <a:bodyPr/>
    <a:lstStyle/>
    <a:p>
      <a:pPr>
        <a:defRPr sz="14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9067782239736225"/>
          <c:y val="7.0370624893753717E-2"/>
          <c:w val="0.79865808932733051"/>
          <c:h val="0.78148430803062385"/>
        </c:manualLayout>
      </c:layout>
      <c:barChart>
        <c:barDir val="col"/>
        <c:grouping val="clustered"/>
        <c:ser>
          <c:idx val="0"/>
          <c:order val="0"/>
          <c:tx>
            <c:strRef>
              <c:f>Agro!$A$109</c:f>
              <c:strCache>
                <c:ptCount val="1"/>
                <c:pt idx="0">
                  <c:v>09/10 Crop-year</c:v>
                </c:pt>
              </c:strCache>
            </c:strRef>
          </c:tx>
          <c:spPr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Agro!$B$106:$E$106</c:f>
              <c:strCache>
                <c:ptCount val="4"/>
                <c:pt idx="0">
                  <c:v>Soy</c:v>
                </c:pt>
                <c:pt idx="1">
                  <c:v>Wheat</c:v>
                </c:pt>
                <c:pt idx="2">
                  <c:v>Sunflower</c:v>
                </c:pt>
                <c:pt idx="3">
                  <c:v>Corn</c:v>
                </c:pt>
              </c:strCache>
            </c:strRef>
          </c:cat>
          <c:val>
            <c:numRef>
              <c:f>Agro!$B$109:$E$109</c:f>
              <c:numCache>
                <c:formatCode>#,##0</c:formatCode>
                <c:ptCount val="4"/>
                <c:pt idx="0">
                  <c:v>5676.1320000000014</c:v>
                </c:pt>
                <c:pt idx="1">
                  <c:v>2168.12</c:v>
                </c:pt>
                <c:pt idx="2">
                  <c:v>872.94999999999948</c:v>
                </c:pt>
                <c:pt idx="3">
                  <c:v>1133.4000000000001</c:v>
                </c:pt>
              </c:numCache>
            </c:numRef>
          </c:val>
        </c:ser>
        <c:ser>
          <c:idx val="1"/>
          <c:order val="1"/>
          <c:tx>
            <c:strRef>
              <c:f>Agro!$A$110</c:f>
              <c:strCache>
                <c:ptCount val="1"/>
                <c:pt idx="0">
                  <c:v>10/11 Crop-year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Agro!$B$106:$E$106</c:f>
              <c:strCache>
                <c:ptCount val="4"/>
                <c:pt idx="0">
                  <c:v>Soy</c:v>
                </c:pt>
                <c:pt idx="1">
                  <c:v>Wheat</c:v>
                </c:pt>
                <c:pt idx="2">
                  <c:v>Sunflower</c:v>
                </c:pt>
                <c:pt idx="3">
                  <c:v>Corn</c:v>
                </c:pt>
              </c:strCache>
            </c:strRef>
          </c:cat>
          <c:val>
            <c:numRef>
              <c:f>Agro!$B$110:$E$110</c:f>
              <c:numCache>
                <c:formatCode>#,##0</c:formatCode>
                <c:ptCount val="4"/>
                <c:pt idx="0">
                  <c:v>5935.442</c:v>
                </c:pt>
                <c:pt idx="1">
                  <c:v>2296.23</c:v>
                </c:pt>
                <c:pt idx="2">
                  <c:v>954.15</c:v>
                </c:pt>
                <c:pt idx="3">
                  <c:v>1428.106</c:v>
                </c:pt>
              </c:numCache>
            </c:numRef>
          </c:val>
        </c:ser>
        <c:ser>
          <c:idx val="2"/>
          <c:order val="2"/>
          <c:tx>
            <c:strRef>
              <c:f>Agro!$A$111</c:f>
              <c:strCache>
                <c:ptCount val="1"/>
                <c:pt idx="0">
                  <c:v>11/12 Crop-year</c:v>
                </c:pt>
              </c:strCache>
            </c:strRef>
          </c:tx>
          <c:spPr>
            <a:solidFill>
              <a:schemeClr val="accent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multiLvlStrRef>
              <c:f>Agro!$B$106:$E$111</c:f>
              <c:multiLvlStrCache>
                <c:ptCount val="4"/>
                <c:lvl>
                  <c:pt idx="0">
                    <c:v>6,049</c:v>
                  </c:pt>
                  <c:pt idx="1">
                    <c:v>2,278</c:v>
                  </c:pt>
                  <c:pt idx="2">
                    <c:v>952</c:v>
                  </c:pt>
                  <c:pt idx="3">
                    <c:v>1,516</c:v>
                  </c:pt>
                </c:lvl>
                <c:lvl>
                  <c:pt idx="0">
                    <c:v>5,935</c:v>
                  </c:pt>
                  <c:pt idx="1">
                    <c:v>2,296</c:v>
                  </c:pt>
                  <c:pt idx="2">
                    <c:v>954</c:v>
                  </c:pt>
                  <c:pt idx="3">
                    <c:v>1,428</c:v>
                  </c:pt>
                </c:lvl>
                <c:lvl>
                  <c:pt idx="0">
                    <c:v>5,676</c:v>
                  </c:pt>
                  <c:pt idx="1">
                    <c:v>2,168</c:v>
                  </c:pt>
                  <c:pt idx="2">
                    <c:v>873</c:v>
                  </c:pt>
                  <c:pt idx="3">
                    <c:v>1,133</c:v>
                  </c:pt>
                </c:lvl>
                <c:lvl>
                  <c:pt idx="0">
                    <c:v>5,444</c:v>
                  </c:pt>
                  <c:pt idx="1">
                    <c:v>2,650</c:v>
                  </c:pt>
                  <c:pt idx="2">
                    <c:v>932</c:v>
                  </c:pt>
                  <c:pt idx="3">
                    <c:v>1,041</c:v>
                  </c:pt>
                </c:lvl>
                <c:lvl>
                  <c:pt idx="0">
                    <c:v>4,217</c:v>
                  </c:pt>
                  <c:pt idx="1">
                    <c:v>2,938</c:v>
                  </c:pt>
                  <c:pt idx="2">
                    <c:v>1,358</c:v>
                  </c:pt>
                  <c:pt idx="3">
                    <c:v>1,147</c:v>
                  </c:pt>
                </c:lvl>
                <c:lvl>
                  <c:pt idx="0">
                    <c:v>Soy</c:v>
                  </c:pt>
                  <c:pt idx="1">
                    <c:v>Wheat</c:v>
                  </c:pt>
                  <c:pt idx="2">
                    <c:v>Sunflower</c:v>
                  </c:pt>
                  <c:pt idx="3">
                    <c:v>Corn</c:v>
                  </c:pt>
                </c:lvl>
              </c:multiLvlStrCache>
            </c:multiLvlStrRef>
          </c:cat>
          <c:val>
            <c:numRef>
              <c:f>Agro!$B$111:$E$111</c:f>
              <c:numCache>
                <c:formatCode>#,##0</c:formatCode>
                <c:ptCount val="4"/>
                <c:pt idx="0">
                  <c:v>6049.0470000000005</c:v>
                </c:pt>
                <c:pt idx="1">
                  <c:v>2277.75</c:v>
                </c:pt>
                <c:pt idx="2">
                  <c:v>952.34999999999877</c:v>
                </c:pt>
                <c:pt idx="3">
                  <c:v>1516.3869999999999</c:v>
                </c:pt>
              </c:numCache>
            </c:numRef>
          </c:val>
        </c:ser>
        <c:gapWidth val="50"/>
        <c:overlap val="-10"/>
        <c:axId val="46100864"/>
        <c:axId val="46102400"/>
      </c:barChart>
      <c:catAx>
        <c:axId val="46100864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prstClr val="white"/>
            </a:solidFill>
          </a:ln>
        </c:spPr>
        <c:txPr>
          <a:bodyPr rot="0" vert="horz"/>
          <a:lstStyle/>
          <a:p>
            <a:pPr>
              <a:defRPr lang="es-AR"/>
            </a:pPr>
            <a:endParaRPr lang="en-US"/>
          </a:p>
        </c:txPr>
        <c:crossAx val="46102400"/>
        <c:crosses val="autoZero"/>
        <c:auto val="1"/>
        <c:lblAlgn val="ctr"/>
        <c:lblOffset val="100"/>
        <c:tickLblSkip val="1"/>
        <c:tickMarkSkip val="1"/>
      </c:catAx>
      <c:valAx>
        <c:axId val="46102400"/>
        <c:scaling>
          <c:orientation val="minMax"/>
          <c:max val="8000"/>
        </c:scaling>
        <c:axPos val="l"/>
        <c:title>
          <c:tx>
            <c:rich>
              <a:bodyPr/>
              <a:lstStyle/>
              <a:p>
                <a:pPr>
                  <a:defRPr lang="es-AR"/>
                </a:pPr>
                <a:r>
                  <a:rPr lang="en-US"/>
                  <a:t>Thousands of has</a:t>
                </a:r>
              </a:p>
            </c:rich>
          </c:tx>
          <c:layout>
            <c:manualLayout>
              <c:xMode val="edge"/>
              <c:yMode val="edge"/>
              <c:x val="1.3333333333333341E-2"/>
              <c:y val="0.28148264800233302"/>
            </c:manualLayout>
          </c:layout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 rot="0" vert="horz"/>
          <a:lstStyle/>
          <a:p>
            <a:pPr>
              <a:defRPr lang="es-AR"/>
            </a:pPr>
            <a:endParaRPr lang="en-US"/>
          </a:p>
        </c:txPr>
        <c:crossAx val="46100864"/>
        <c:crosses val="autoZero"/>
        <c:crossBetween val="between"/>
        <c:majorUnit val="200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0551944444444461"/>
          <c:y val="2.1947222222222359E-3"/>
          <c:w val="0.35729796296296401"/>
          <c:h val="0.28000055555555581"/>
        </c:manualLayout>
      </c:layout>
      <c:txPr>
        <a:bodyPr/>
        <a:lstStyle/>
        <a:p>
          <a:pPr>
            <a:defRPr lang="es-AR"/>
          </a:pPr>
          <a:endParaRPr lang="en-US"/>
        </a:p>
      </c:txPr>
    </c:legend>
    <c:plotVisOnly val="1"/>
    <c:dispBlanksAs val="gap"/>
  </c:chart>
  <c:txPr>
    <a:bodyPr/>
    <a:lstStyle/>
    <a:p>
      <a:pPr>
        <a:defRPr sz="14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128438069216829"/>
          <c:y val="7.0370624893753717E-2"/>
          <c:w val="0.77805145719490221"/>
          <c:h val="0.78148430803062385"/>
        </c:manualLayout>
      </c:layout>
      <c:barChart>
        <c:barDir val="col"/>
        <c:grouping val="clustered"/>
        <c:ser>
          <c:idx val="0"/>
          <c:order val="0"/>
          <c:tx>
            <c:strRef>
              <c:f>Agro!$A$117</c:f>
              <c:strCache>
                <c:ptCount val="1"/>
                <c:pt idx="0">
                  <c:v>09/10 Crop-year</c:v>
                </c:pt>
              </c:strCache>
            </c:strRef>
          </c:tx>
          <c:spPr>
            <a:solidFill>
              <a:schemeClr val="accent3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Agro!$B$114:$E$114</c:f>
              <c:strCache>
                <c:ptCount val="4"/>
                <c:pt idx="0">
                  <c:v>Soy</c:v>
                </c:pt>
                <c:pt idx="1">
                  <c:v>Wheat</c:v>
                </c:pt>
                <c:pt idx="2">
                  <c:v>Sunflower</c:v>
                </c:pt>
                <c:pt idx="3">
                  <c:v>Corn</c:v>
                </c:pt>
              </c:strCache>
            </c:strRef>
          </c:cat>
          <c:val>
            <c:numRef>
              <c:f>Agro!$B$117:$E$117</c:f>
              <c:numCache>
                <c:formatCode>#,##0</c:formatCode>
                <c:ptCount val="4"/>
                <c:pt idx="0">
                  <c:v>17054.947000000029</c:v>
                </c:pt>
                <c:pt idx="1">
                  <c:v>5637.7029999999995</c:v>
                </c:pt>
                <c:pt idx="2">
                  <c:v>1519.251</c:v>
                </c:pt>
                <c:pt idx="3">
                  <c:v>8128.85</c:v>
                </c:pt>
              </c:numCache>
            </c:numRef>
          </c:val>
        </c:ser>
        <c:ser>
          <c:idx val="1"/>
          <c:order val="1"/>
          <c:tx>
            <c:strRef>
              <c:f>Agro!$A$118</c:f>
              <c:strCache>
                <c:ptCount val="1"/>
                <c:pt idx="0">
                  <c:v>10/11 Crop-year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Agro!$B$114:$E$114</c:f>
              <c:strCache>
                <c:ptCount val="4"/>
                <c:pt idx="0">
                  <c:v>Soy</c:v>
                </c:pt>
                <c:pt idx="1">
                  <c:v>Wheat</c:v>
                </c:pt>
                <c:pt idx="2">
                  <c:v>Sunflower</c:v>
                </c:pt>
                <c:pt idx="3">
                  <c:v>Corn</c:v>
                </c:pt>
              </c:strCache>
            </c:strRef>
          </c:cat>
          <c:val>
            <c:numRef>
              <c:f>Agro!$B$118:$E$118</c:f>
              <c:numCache>
                <c:formatCode>#,##0</c:formatCode>
                <c:ptCount val="4"/>
                <c:pt idx="0">
                  <c:v>15465.223000000016</c:v>
                </c:pt>
                <c:pt idx="1">
                  <c:v>8874.2990000000009</c:v>
                </c:pt>
                <c:pt idx="2">
                  <c:v>2114.4899999999998</c:v>
                </c:pt>
                <c:pt idx="3">
                  <c:v>8226.7800000000007</c:v>
                </c:pt>
              </c:numCache>
            </c:numRef>
          </c:val>
        </c:ser>
        <c:ser>
          <c:idx val="2"/>
          <c:order val="2"/>
          <c:tx>
            <c:strRef>
              <c:f>Agro!$A$119</c:f>
              <c:strCache>
                <c:ptCount val="1"/>
                <c:pt idx="0">
                  <c:v>11/12 Crop-year</c:v>
                </c:pt>
              </c:strCache>
            </c:strRef>
          </c:tx>
          <c:spPr>
            <a:solidFill>
              <a:schemeClr val="accent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 rot="-5400000" vert="horz"/>
              <a:lstStyle/>
              <a:p>
                <a:pPr>
                  <a:defRPr lang="es-AR" sz="1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dLblPos val="outEnd"/>
            <c:showVal val="1"/>
          </c:dLbls>
          <c:cat>
            <c:strRef>
              <c:f>Agro!$B$114:$E$114</c:f>
              <c:strCache>
                <c:ptCount val="4"/>
                <c:pt idx="0">
                  <c:v>Soy</c:v>
                </c:pt>
                <c:pt idx="1">
                  <c:v>Wheat</c:v>
                </c:pt>
                <c:pt idx="2">
                  <c:v>Sunflower</c:v>
                </c:pt>
                <c:pt idx="3">
                  <c:v>Corn</c:v>
                </c:pt>
              </c:strCache>
            </c:strRef>
          </c:cat>
          <c:val>
            <c:numRef>
              <c:f>Agro!$B$119:$E$119</c:f>
              <c:numCache>
                <c:formatCode>#,##0</c:formatCode>
                <c:ptCount val="4"/>
                <c:pt idx="0">
                  <c:v>0</c:v>
                </c:pt>
                <c:pt idx="1">
                  <c:v>8373.7757862773251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50"/>
        <c:overlap val="-10"/>
        <c:axId val="46367104"/>
        <c:axId val="46368640"/>
      </c:barChart>
      <c:catAx>
        <c:axId val="46367104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solidFill>
              <a:prstClr val="white"/>
            </a:solidFill>
          </a:ln>
        </c:spPr>
        <c:txPr>
          <a:bodyPr rot="0" vert="horz"/>
          <a:lstStyle/>
          <a:p>
            <a:pPr>
              <a:defRPr lang="es-AR"/>
            </a:pPr>
            <a:endParaRPr lang="en-US"/>
          </a:p>
        </c:txPr>
        <c:crossAx val="46368640"/>
        <c:crosses val="autoZero"/>
        <c:auto val="1"/>
        <c:lblAlgn val="ctr"/>
        <c:lblOffset val="100"/>
        <c:tickLblSkip val="1"/>
        <c:tickMarkSkip val="1"/>
      </c:catAx>
      <c:valAx>
        <c:axId val="46368640"/>
        <c:scaling>
          <c:orientation val="minMax"/>
          <c:max val="20000"/>
          <c:min val="0"/>
        </c:scaling>
        <c:axPos val="l"/>
        <c:title>
          <c:tx>
            <c:rich>
              <a:bodyPr/>
              <a:lstStyle/>
              <a:p>
                <a:pPr>
                  <a:defRPr lang="es-AR" b="0"/>
                </a:pPr>
                <a:r>
                  <a:rPr lang="en-US" b="0"/>
                  <a:t>Thousands of tons</a:t>
                </a:r>
              </a:p>
            </c:rich>
          </c:tx>
          <c:layout>
            <c:manualLayout>
              <c:xMode val="edge"/>
              <c:yMode val="edge"/>
              <c:x val="1.3333333333333341E-2"/>
              <c:y val="0.27777894429862932"/>
            </c:manualLayout>
          </c:layout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 rot="0" vert="horz"/>
          <a:lstStyle/>
          <a:p>
            <a:pPr>
              <a:defRPr lang="es-AR"/>
            </a:pPr>
            <a:endParaRPr lang="en-US"/>
          </a:p>
        </c:txPr>
        <c:crossAx val="46367104"/>
        <c:crosses val="autoZero"/>
        <c:crossBetween val="between"/>
        <c:majorUnit val="5000"/>
      </c:valAx>
    </c:plotArea>
    <c:legend>
      <c:legendPos val="r"/>
      <c:layout>
        <c:manualLayout>
          <c:xMode val="edge"/>
          <c:yMode val="edge"/>
          <c:x val="0.53367827868852735"/>
          <c:y val="2.1391666666666764E-3"/>
          <c:w val="0.41739845173041956"/>
          <c:h val="0.28936322686322685"/>
        </c:manualLayout>
      </c:layout>
      <c:txPr>
        <a:bodyPr/>
        <a:lstStyle/>
        <a:p>
          <a:pPr>
            <a:defRPr lang="es-AR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4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39"/>
          <c:y val="5.1400554097404488E-2"/>
          <c:w val="0.68395363079615068"/>
          <c:h val="0.79862725854920813"/>
        </c:manualLayout>
      </c:layout>
      <c:barChart>
        <c:barDir val="col"/>
        <c:grouping val="clustered"/>
        <c:ser>
          <c:idx val="1"/>
          <c:order val="1"/>
          <c:tx>
            <c:strRef>
              <c:f>Hoja1!$C$3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Hoja1!$A$13:$A$21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Hoja1!$C$13:$C$21</c:f>
              <c:numCache>
                <c:formatCode>General</c:formatCode>
                <c:ptCount val="9"/>
                <c:pt idx="0">
                  <c:v>-0.12760202360648507</c:v>
                </c:pt>
                <c:pt idx="1">
                  <c:v>0.19411915988030029</c:v>
                </c:pt>
                <c:pt idx="2">
                  <c:v>0.16333933633030479</c:v>
                </c:pt>
                <c:pt idx="3">
                  <c:v>0.12742408896747706</c:v>
                </c:pt>
                <c:pt idx="4">
                  <c:v>0.11569665699291407</c:v>
                </c:pt>
                <c:pt idx="5">
                  <c:v>0.12263707452915062</c:v>
                </c:pt>
                <c:pt idx="6">
                  <c:v>4.8593878502972455E-2</c:v>
                </c:pt>
                <c:pt idx="7">
                  <c:v>-0.10429980029347152</c:v>
                </c:pt>
                <c:pt idx="8">
                  <c:v>0.19600000000000001</c:v>
                </c:pt>
              </c:numCache>
            </c:numRef>
          </c:val>
        </c:ser>
        <c:gapWidth val="75"/>
        <c:axId val="46472576"/>
        <c:axId val="46491136"/>
      </c:barChart>
      <c:lineChart>
        <c:grouping val="standard"/>
        <c:ser>
          <c:idx val="0"/>
          <c:order val="0"/>
          <c:tx>
            <c:strRef>
              <c:f>Hoja1!$B$3</c:f>
              <c:strCache>
                <c:ptCount val="1"/>
                <c:pt idx="0">
                  <c:v>Industrial GDP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Hoja1!$A$13:$A$21</c:f>
              <c:numCache>
                <c:formatCode>General</c:formatCode>
                <c:ptCount val="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</c:numCache>
            </c:numRef>
          </c:cat>
          <c:val>
            <c:numRef>
              <c:f>Hoja1!$B$13:$B$21</c:f>
              <c:numCache>
                <c:formatCode>General</c:formatCode>
                <c:ptCount val="9"/>
                <c:pt idx="0">
                  <c:v>16830.396570387613</c:v>
                </c:pt>
                <c:pt idx="1">
                  <c:v>20097.499013083663</c:v>
                </c:pt>
                <c:pt idx="2">
                  <c:v>23380.211163779695</c:v>
                </c:pt>
                <c:pt idx="3">
                  <c:v>26359.413271191512</c:v>
                </c:pt>
                <c:pt idx="4">
                  <c:v>29409.109266962918</c:v>
                </c:pt>
                <c:pt idx="5">
                  <c:v>33015.756391971518</c:v>
                </c:pt>
                <c:pt idx="6">
                  <c:v>34620.120046766584</c:v>
                </c:pt>
                <c:pt idx="7">
                  <c:v>31009.248439753017</c:v>
                </c:pt>
                <c:pt idx="8">
                  <c:v>37087.061133944509</c:v>
                </c:pt>
              </c:numCache>
            </c:numRef>
          </c:val>
        </c:ser>
        <c:marker val="1"/>
        <c:axId val="46503424"/>
        <c:axId val="46493056"/>
      </c:lineChart>
      <c:catAx>
        <c:axId val="46472576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491136"/>
        <c:crosses val="autoZero"/>
        <c:auto val="1"/>
        <c:lblAlgn val="ctr"/>
        <c:lblOffset val="100"/>
      </c:catAx>
      <c:valAx>
        <c:axId val="4649113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 growth rate</a:t>
                </a:r>
                <a:endParaRPr lang="en-US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schemeClr val="bg1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472576"/>
        <c:crosses val="autoZero"/>
        <c:crossBetween val="between"/>
      </c:valAx>
      <c:valAx>
        <c:axId val="46493056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 smtClean="0"/>
                  <a:t>Millions of constant</a:t>
                </a:r>
                <a:r>
                  <a:rPr lang="en-US" baseline="0" dirty="0" smtClean="0"/>
                  <a:t> pesos of 1999</a:t>
                </a:r>
                <a:endParaRPr lang="en-US" dirty="0"/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503424"/>
        <c:crosses val="max"/>
        <c:crossBetween val="between"/>
      </c:valAx>
      <c:catAx>
        <c:axId val="46503424"/>
        <c:scaling>
          <c:orientation val="minMax"/>
        </c:scaling>
        <c:delete val="1"/>
        <c:axPos val="b"/>
        <c:numFmt formatCode="General" sourceLinked="1"/>
        <c:tickLblPos val="none"/>
        <c:crossAx val="4649305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1801377952755904"/>
          <c:y val="0.67359245311727611"/>
          <c:w val="0.51254177602799655"/>
          <c:h val="0.15136551409334703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06"/>
          <c:y val="5.1400554097404488E-2"/>
          <c:w val="0.68395363079615068"/>
          <c:h val="0.7986272585492068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servicios'!$C$190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servicios'!$A$191:$A$200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servicios'!$C$191:$C$200</c:f>
              <c:numCache>
                <c:formatCode>General</c:formatCode>
                <c:ptCount val="10"/>
                <c:pt idx="0">
                  <c:v>-0.32263732698961961</c:v>
                </c:pt>
                <c:pt idx="1">
                  <c:v>7.1886099692700683E-2</c:v>
                </c:pt>
                <c:pt idx="2">
                  <c:v>0.62569229194009301</c:v>
                </c:pt>
                <c:pt idx="3">
                  <c:v>0.27862676278105764</c:v>
                </c:pt>
                <c:pt idx="4">
                  <c:v>0.36835694710634287</c:v>
                </c:pt>
                <c:pt idx="5">
                  <c:v>0.1710769170353692</c:v>
                </c:pt>
                <c:pt idx="6">
                  <c:v>5.0149083562244873E-2</c:v>
                </c:pt>
                <c:pt idx="7">
                  <c:v>-0.24002192661502564</c:v>
                </c:pt>
                <c:pt idx="8">
                  <c:v>0.39001887261510043</c:v>
                </c:pt>
                <c:pt idx="9">
                  <c:v>0.16258425947383781</c:v>
                </c:pt>
              </c:numCache>
            </c:numRef>
          </c:val>
        </c:ser>
        <c:gapWidth val="75"/>
        <c:axId val="46400640"/>
        <c:axId val="46402560"/>
      </c:barChart>
      <c:lineChart>
        <c:grouping val="standard"/>
        <c:ser>
          <c:idx val="0"/>
          <c:order val="0"/>
          <c:tx>
            <c:strRef>
              <c:f>'Industria, comercio y servicios'!$B$190</c:f>
              <c:strCache>
                <c:ptCount val="1"/>
                <c:pt idx="0">
                  <c:v>Car production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servicios'!$A$191:$A$200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servicios'!$B$191:$B$200</c:f>
              <c:numCache>
                <c:formatCode>General</c:formatCode>
                <c:ptCount val="10"/>
                <c:pt idx="0">
                  <c:v>100.22800000000001</c:v>
                </c:pt>
                <c:pt idx="1">
                  <c:v>107.43300000000002</c:v>
                </c:pt>
                <c:pt idx="2">
                  <c:v>174.65300000000002</c:v>
                </c:pt>
                <c:pt idx="3">
                  <c:v>223.31600000000003</c:v>
                </c:pt>
                <c:pt idx="4">
                  <c:v>305.57599999999985</c:v>
                </c:pt>
                <c:pt idx="5">
                  <c:v>357.85300000000001</c:v>
                </c:pt>
                <c:pt idx="6">
                  <c:v>375.79900000000004</c:v>
                </c:pt>
                <c:pt idx="7">
                  <c:v>285.59899999999976</c:v>
                </c:pt>
                <c:pt idx="8">
                  <c:v>396.98799999999983</c:v>
                </c:pt>
                <c:pt idx="9">
                  <c:v>461.53199999999964</c:v>
                </c:pt>
              </c:numCache>
            </c:numRef>
          </c:val>
        </c:ser>
        <c:marker val="1"/>
        <c:axId val="46410752"/>
        <c:axId val="46408832"/>
      </c:lineChart>
      <c:catAx>
        <c:axId val="46400640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crossAx val="46402560"/>
        <c:crosses val="autoZero"/>
        <c:auto val="1"/>
        <c:lblAlgn val="ctr"/>
        <c:lblOffset val="100"/>
      </c:catAx>
      <c:valAx>
        <c:axId val="464025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Annual % change</a:t>
                </a:r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schemeClr val="bg1"/>
            </a:solidFill>
          </a:ln>
        </c:spPr>
        <c:crossAx val="46400640"/>
        <c:crosses val="autoZero"/>
        <c:crossBetween val="between"/>
      </c:valAx>
      <c:valAx>
        <c:axId val="46408832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>
                  <a:defRPr b="0"/>
                </a:pPr>
                <a:r>
                  <a:rPr lang="en-US" b="0"/>
                  <a:t>Thousands of units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crossAx val="46410752"/>
        <c:crosses val="max"/>
        <c:crossBetween val="between"/>
      </c:valAx>
      <c:catAx>
        <c:axId val="46410752"/>
        <c:scaling>
          <c:orientation val="minMax"/>
        </c:scaling>
        <c:delete val="1"/>
        <c:axPos val="b"/>
        <c:numFmt formatCode="General" sourceLinked="1"/>
        <c:tickLblPos val="none"/>
        <c:crossAx val="4640883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3447015460851112"/>
          <c:y val="0.70837506181292487"/>
          <c:w val="0.40420844269466338"/>
          <c:h val="0.13977131119479641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64"/>
          <c:y val="5.1400554097404488E-2"/>
          <c:w val="0.68395363079615068"/>
          <c:h val="0.79862725854920924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servicios'!$C$209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servicios'!$C$210:$C$219</c:f>
              <c:numCache>
                <c:formatCode>General</c:formatCode>
                <c:ptCount val="10"/>
                <c:pt idx="0">
                  <c:v>2.2248400231049677E-2</c:v>
                </c:pt>
                <c:pt idx="1">
                  <c:v>0.15249952877398121</c:v>
                </c:pt>
                <c:pt idx="2">
                  <c:v>-2.5452004359109992E-3</c:v>
                </c:pt>
                <c:pt idx="3">
                  <c:v>6.1480281227485424E-2</c:v>
                </c:pt>
                <c:pt idx="4">
                  <c:v>1.1839037357226139E-2</c:v>
                </c:pt>
                <c:pt idx="5">
                  <c:v>-3.5582147244624725E-2</c:v>
                </c:pt>
                <c:pt idx="6">
                  <c:v>3.62641679182793E-2</c:v>
                </c:pt>
                <c:pt idx="7">
                  <c:v>-0.28779508753396166</c:v>
                </c:pt>
                <c:pt idx="8">
                  <c:v>0.30394191137120691</c:v>
                </c:pt>
                <c:pt idx="9">
                  <c:v>9.5335492316814832E-2</c:v>
                </c:pt>
              </c:numCache>
            </c:numRef>
          </c:val>
        </c:ser>
        <c:gapWidth val="75"/>
        <c:axId val="46618496"/>
        <c:axId val="46628864"/>
      </c:barChart>
      <c:lineChart>
        <c:grouping val="standard"/>
        <c:ser>
          <c:idx val="0"/>
          <c:order val="0"/>
          <c:tx>
            <c:strRef>
              <c:f>'Industria, comercio y servicios'!$B$209</c:f>
              <c:strCache>
                <c:ptCount val="1"/>
                <c:pt idx="0">
                  <c:v>Crude steel production (right axis)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servicios'!$B$210:$B$219</c:f>
              <c:numCache>
                <c:formatCode>General</c:formatCode>
                <c:ptCount val="10"/>
                <c:pt idx="0">
                  <c:v>116.33630890963643</c:v>
                </c:pt>
                <c:pt idx="1">
                  <c:v>134.07754119766057</c:v>
                </c:pt>
                <c:pt idx="2">
                  <c:v>133.73628698135838</c:v>
                </c:pt>
                <c:pt idx="3">
                  <c:v>141.95843151529317</c:v>
                </c:pt>
                <c:pt idx="4">
                  <c:v>143.63908268917419</c:v>
                </c:pt>
                <c:pt idx="5">
                  <c:v>138.52809569884528</c:v>
                </c:pt>
                <c:pt idx="6">
                  <c:v>143.55170182266821</c:v>
                </c:pt>
                <c:pt idx="7">
                  <c:v>102.2382272309642</c:v>
                </c:pt>
                <c:pt idx="8">
                  <c:v>133.31270943074711</c:v>
                </c:pt>
                <c:pt idx="9">
                  <c:v>146.02214221641631</c:v>
                </c:pt>
              </c:numCache>
            </c:numRef>
          </c:val>
        </c:ser>
        <c:marker val="1"/>
        <c:axId val="46641152"/>
        <c:axId val="46630784"/>
      </c:lineChart>
      <c:catAx>
        <c:axId val="46618496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628864"/>
        <c:crosses val="autoZero"/>
        <c:auto val="1"/>
        <c:lblAlgn val="ctr"/>
        <c:lblOffset val="100"/>
      </c:catAx>
      <c:valAx>
        <c:axId val="4662886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/>
                  <a:t>Annual </a:t>
                </a:r>
                <a:r>
                  <a:rPr lang="en-US" dirty="0" smtClean="0"/>
                  <a:t> growth rate</a:t>
                </a:r>
                <a:endParaRPr lang="en-US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618496"/>
        <c:crosses val="autoZero"/>
        <c:crossBetween val="between"/>
      </c:valAx>
      <c:valAx>
        <c:axId val="46630784"/>
        <c:scaling>
          <c:orientation val="minMax"/>
          <c:min val="80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/>
                  <a:t>Annual average (index 1999=100)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641152"/>
        <c:crosses val="max"/>
        <c:crossBetween val="between"/>
      </c:valAx>
      <c:catAx>
        <c:axId val="46641152"/>
        <c:scaling>
          <c:orientation val="minMax"/>
        </c:scaling>
        <c:delete val="1"/>
        <c:axPos val="b"/>
        <c:numFmt formatCode="General" sourceLinked="1"/>
        <c:tickLblPos val="none"/>
        <c:crossAx val="466307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6238203957382041"/>
          <c:y val="0.6717494444444515"/>
          <c:w val="0.50085996955860002"/>
          <c:h val="0.17857694444444441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78"/>
          <c:y val="5.1400554097404488E-2"/>
          <c:w val="0.68395363079615068"/>
          <c:h val="0.7986272585492098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servicios'!$G$230:$G$239</c:f>
              <c:numCache>
                <c:formatCode>General</c:formatCode>
                <c:ptCount val="10"/>
                <c:pt idx="0">
                  <c:v>-0.31513436470224393</c:v>
                </c:pt>
                <c:pt idx="1">
                  <c:v>0.13957933719863341</c:v>
                </c:pt>
                <c:pt idx="2">
                  <c:v>0.21309615786015834</c:v>
                </c:pt>
                <c:pt idx="3">
                  <c:v>0.26815031572086334</c:v>
                </c:pt>
                <c:pt idx="4">
                  <c:v>0.14631613446675296</c:v>
                </c:pt>
                <c:pt idx="5">
                  <c:v>6.3397054486573734E-2</c:v>
                </c:pt>
                <c:pt idx="6">
                  <c:v>6.0443672608539792E-2</c:v>
                </c:pt>
                <c:pt idx="7">
                  <c:v>9.4802617205610451E-2</c:v>
                </c:pt>
                <c:pt idx="8">
                  <c:v>6.6210610067538714E-2</c:v>
                </c:pt>
                <c:pt idx="9">
                  <c:v>0.10729510813516968</c:v>
                </c:pt>
              </c:numCache>
            </c:numRef>
          </c:val>
        </c:ser>
        <c:gapWidth val="75"/>
        <c:axId val="46535808"/>
        <c:axId val="46537728"/>
      </c:barChart>
      <c:lineChart>
        <c:grouping val="standard"/>
        <c:ser>
          <c:idx val="0"/>
          <c:order val="0"/>
          <c:tx>
            <c:strRef>
              <c:f>'Industria, comercio y servicios'!$B$229</c:f>
              <c:strCache>
                <c:ptCount val="1"/>
                <c:pt idx="0">
                  <c:v>Poultry slaughter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servicios'!$B$230:$B$239</c:f>
              <c:numCache>
                <c:formatCode>0.0</c:formatCode>
                <c:ptCount val="10"/>
                <c:pt idx="0">
                  <c:v>789.70103283305809</c:v>
                </c:pt>
                <c:pt idx="1">
                  <c:v>899.92697958097233</c:v>
                </c:pt>
                <c:pt idx="2">
                  <c:v>1091.6979612843743</c:v>
                </c:pt>
                <c:pt idx="3">
                  <c:v>1384.4371142746008</c:v>
                </c:pt>
                <c:pt idx="4">
                  <c:v>1587.0026012475657</c:v>
                </c:pt>
                <c:pt idx="5">
                  <c:v>1687.6138916291918</c:v>
                </c:pt>
                <c:pt idx="6">
                  <c:v>1789.6194731844505</c:v>
                </c:pt>
                <c:pt idx="7">
                  <c:v>1959.2800830444623</c:v>
                </c:pt>
                <c:pt idx="8">
                  <c:v>2089.0052126360233</c:v>
                </c:pt>
                <c:pt idx="9">
                  <c:v>2313.1452528207269</c:v>
                </c:pt>
              </c:numCache>
            </c:numRef>
          </c:val>
        </c:ser>
        <c:marker val="1"/>
        <c:axId val="46554112"/>
        <c:axId val="46552192"/>
      </c:lineChart>
      <c:catAx>
        <c:axId val="46535808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6537728"/>
        <c:crosses val="autoZero"/>
        <c:auto val="1"/>
        <c:lblAlgn val="ctr"/>
        <c:lblOffset val="100"/>
      </c:catAx>
      <c:valAx>
        <c:axId val="465377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growth rate</a:t>
                </a:r>
                <a:endParaRPr lang="en-US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535808"/>
        <c:crosses val="autoZero"/>
        <c:crossBetween val="between"/>
      </c:valAx>
      <c:valAx>
        <c:axId val="46552192"/>
        <c:scaling>
          <c:orientation val="minMax"/>
          <c:min val="80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/>
                  <a:t>Thousands of heads</a:t>
                </a:r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6554112"/>
        <c:crosses val="max"/>
        <c:crossBetween val="between"/>
      </c:valAx>
      <c:catAx>
        <c:axId val="46554112"/>
        <c:scaling>
          <c:orientation val="minMax"/>
        </c:scaling>
        <c:delete val="1"/>
        <c:axPos val="b"/>
        <c:numFmt formatCode="General" sourceLinked="1"/>
        <c:tickLblPos val="none"/>
        <c:crossAx val="4655219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30636936347473598"/>
          <c:y val="0.63238600057765859"/>
          <c:w val="0.49702137280628272"/>
          <c:h val="0.18012466370762209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5597462817147983"/>
          <c:y val="5.1400554097404488E-2"/>
          <c:w val="0.68395363079615068"/>
          <c:h val="0.79862725854921002"/>
        </c:manualLayout>
      </c:layout>
      <c:barChart>
        <c:barDir val="col"/>
        <c:grouping val="clustered"/>
        <c:ser>
          <c:idx val="1"/>
          <c:order val="1"/>
          <c:tx>
            <c:strRef>
              <c:f>'Industria, comercio y servicios'!$G$228</c:f>
              <c:strCache>
                <c:ptCount val="1"/>
                <c:pt idx="0">
                  <c:v>Annual growth rate (left axis)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servicios'!$K$230:$K$239</c:f>
              <c:numCache>
                <c:formatCode>General</c:formatCode>
                <c:ptCount val="10"/>
                <c:pt idx="0">
                  <c:v>-0.32439157311737937</c:v>
                </c:pt>
                <c:pt idx="1">
                  <c:v>0.49110584613263381</c:v>
                </c:pt>
                <c:pt idx="2">
                  <c:v>0.15247271095028747</c:v>
                </c:pt>
                <c:pt idx="3">
                  <c:v>0.25481488274977926</c:v>
                </c:pt>
                <c:pt idx="4">
                  <c:v>9.2031669616599698E-2</c:v>
                </c:pt>
                <c:pt idx="5">
                  <c:v>0.19159612196011722</c:v>
                </c:pt>
                <c:pt idx="6">
                  <c:v>-0.14355442400950125</c:v>
                </c:pt>
                <c:pt idx="7">
                  <c:v>0.11829680758983477</c:v>
                </c:pt>
                <c:pt idx="8">
                  <c:v>4.7678653948716863E-2</c:v>
                </c:pt>
                <c:pt idx="9">
                  <c:v>4.2451953698894318E-3</c:v>
                </c:pt>
              </c:numCache>
            </c:numRef>
          </c:val>
        </c:ser>
        <c:gapWidth val="75"/>
        <c:axId val="47841280"/>
        <c:axId val="47843200"/>
      </c:barChart>
      <c:lineChart>
        <c:grouping val="standard"/>
        <c:ser>
          <c:idx val="0"/>
          <c:order val="0"/>
          <c:tx>
            <c:strRef>
              <c:f>'Industria, comercio y servicios'!$F$229</c:f>
              <c:strCache>
                <c:ptCount val="1"/>
                <c:pt idx="0">
                  <c:v>Cookies and biscuits</c:v>
                </c:pt>
              </c:strCache>
            </c:strRef>
          </c:tx>
          <c:spPr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7"/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cat>
            <c:numRef>
              <c:f>'Industria, comercio y servicios'!$A$210:$A$219</c:f>
              <c:numCache>
                <c:formatCode>General</c:formatCode>
                <c:ptCount val="10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</c:numCache>
            </c:numRef>
          </c:cat>
          <c:val>
            <c:numRef>
              <c:f>'Industria, comercio y servicios'!$F$230:$F$239</c:f>
              <c:numCache>
                <c:formatCode>0.0</c:formatCode>
                <c:ptCount val="10"/>
                <c:pt idx="0">
                  <c:v>862.0296204581457</c:v>
                </c:pt>
                <c:pt idx="1">
                  <c:v>1285.3774066046358</c:v>
                </c:pt>
                <c:pt idx="2">
                  <c:v>1481.3623843838948</c:v>
                </c:pt>
                <c:pt idx="3">
                  <c:v>1858.8355666706111</c:v>
                </c:pt>
                <c:pt idx="4">
                  <c:v>2029.9073074140231</c:v>
                </c:pt>
                <c:pt idx="5">
                  <c:v>2418.8296754530497</c:v>
                </c:pt>
                <c:pt idx="6">
                  <c:v>2071.5959746163012</c:v>
                </c:pt>
                <c:pt idx="7">
                  <c:v>2316.6591650293617</c:v>
                </c:pt>
                <c:pt idx="8">
                  <c:v>2427.1143556759212</c:v>
                </c:pt>
                <c:pt idx="9">
                  <c:v>2437.4179303008345</c:v>
                </c:pt>
              </c:numCache>
            </c:numRef>
          </c:val>
        </c:ser>
        <c:marker val="1"/>
        <c:axId val="47859584"/>
        <c:axId val="47857664"/>
      </c:lineChart>
      <c:catAx>
        <c:axId val="47841280"/>
        <c:scaling>
          <c:orientation val="minMax"/>
        </c:scaling>
        <c:axPos val="b"/>
        <c:numFmt formatCode="General" sourceLinked="1"/>
        <c:majorTickMark val="none"/>
        <c:tickLblPos val="low"/>
        <c:spPr>
          <a:ln>
            <a:solidFill>
              <a:prstClr val="white"/>
            </a:solidFill>
          </a:ln>
        </c:spPr>
        <c:txPr>
          <a:bodyPr rot="-5400000" vert="horz"/>
          <a:lstStyle/>
          <a:p>
            <a:pPr>
              <a:defRPr lang="es-ES"/>
            </a:pPr>
            <a:endParaRPr lang="en-US"/>
          </a:p>
        </c:txPr>
        <c:crossAx val="47843200"/>
        <c:crosses val="autoZero"/>
        <c:auto val="1"/>
        <c:lblAlgn val="ctr"/>
        <c:lblOffset val="100"/>
      </c:catAx>
      <c:valAx>
        <c:axId val="4784320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lang="es-ES"/>
                </a:pPr>
                <a:r>
                  <a:rPr lang="en-US" dirty="0" smtClean="0"/>
                  <a:t>Annual growth rate</a:t>
                </a:r>
                <a:endParaRPr lang="en-US" dirty="0"/>
              </a:p>
            </c:rich>
          </c:tx>
          <c:layout/>
        </c:title>
        <c:numFmt formatCode="0%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841280"/>
        <c:crosses val="autoZero"/>
        <c:crossBetween val="between"/>
      </c:valAx>
      <c:valAx>
        <c:axId val="47857664"/>
        <c:scaling>
          <c:orientation val="minMax"/>
          <c:min val="80"/>
        </c:scaling>
        <c:axPos val="r"/>
        <c:title>
          <c:tx>
            <c:rich>
              <a:bodyPr rot="5400000" vert="horz"/>
              <a:lstStyle/>
              <a:p>
                <a:pPr>
                  <a:defRPr lang="es-ES"/>
                </a:pPr>
                <a:r>
                  <a:rPr lang="en-US" dirty="0" smtClean="0"/>
                  <a:t>Annual</a:t>
                </a:r>
                <a:r>
                  <a:rPr lang="en-US" baseline="0" dirty="0" smtClean="0"/>
                  <a:t> average (index 1999=100)</a:t>
                </a:r>
                <a:endParaRPr lang="en-US" dirty="0"/>
              </a:p>
            </c:rich>
          </c:tx>
          <c:layout/>
        </c:title>
        <c:numFmt formatCode="#,##0" sourceLinked="0"/>
        <c:majorTickMark val="none"/>
        <c:tickLblPos val="nextTo"/>
        <c:spPr>
          <a:ln>
            <a:solidFill>
              <a:prstClr val="white"/>
            </a:solidFill>
          </a:ln>
        </c:spPr>
        <c:txPr>
          <a:bodyPr/>
          <a:lstStyle/>
          <a:p>
            <a:pPr>
              <a:defRPr lang="es-ES"/>
            </a:pPr>
            <a:endParaRPr lang="en-US"/>
          </a:p>
        </c:txPr>
        <c:crossAx val="47859584"/>
        <c:crosses val="max"/>
        <c:crossBetween val="between"/>
      </c:valAx>
      <c:catAx>
        <c:axId val="47859584"/>
        <c:scaling>
          <c:orientation val="minMax"/>
        </c:scaling>
        <c:delete val="1"/>
        <c:axPos val="b"/>
        <c:numFmt formatCode="General" sourceLinked="1"/>
        <c:tickLblPos val="none"/>
        <c:crossAx val="4785766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9186732576715391"/>
          <c:y val="0.65659809855594864"/>
          <c:w val="0.49702137280628272"/>
          <c:h val="0.17608931404457379"/>
        </c:manualLayout>
      </c:layout>
      <c:txPr>
        <a:bodyPr/>
        <a:lstStyle/>
        <a:p>
          <a:pPr>
            <a:defRPr lang="es-ES"/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8920-EED0-4AB2-AA51-DA20295DE481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22A67-A6CD-4529-B017-5A6BF2189F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93E1-6A49-4C49-8E04-304389472874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191D-6304-4662-9D4C-79FC0821D0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4AE5-8B77-40EF-BAF4-F0E18DD70CA6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FE49F-B638-49A8-A3CB-2B440B1A38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D997-62EF-4012-828E-9ED0E6466FCC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BAB8-4DC6-4F7B-B055-A8239A89F4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A03F-6E3A-4D6D-A1D1-8496F5FFC6EF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9ABD9-B606-4EEE-8FA2-BBD4CA0B217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8A1DA-9793-462A-9578-E10D343B1326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DB3E5-E72C-4663-AAF9-32E225D0A2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C637-89BB-48F4-8323-1005B065CC43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41FA1-1962-4691-BDBE-F0CE5ADD10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C3DC9-90C8-430F-AA3B-643F6E98EDB9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91E0E-E9B3-464A-9C38-A151E80E44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AE6B-86A8-428F-BB6D-AA82800D896D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7AC05-EFAD-4135-A57F-FEF91B68A0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DA14B-37A8-48FF-99E4-556B2AC1F256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626E-2F8C-4AF2-824F-6A6B6323FC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17100-D374-4727-914A-5963583E11A8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C538-9782-4503-95BA-8A3D961D3C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6EBFB-C9D4-4073-8835-768D45AD2090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27A7-18E7-46E6-B64A-764AFA9D2A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BE41A-EA99-44F1-B8B9-9316272286E7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34D3-3E67-46A3-83A0-D301985EC9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DDC7-07B3-4A14-A6B2-B3E7FFB2841A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4C8B-6FF5-4B61-B3EE-E99ACA6860D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09F2-7507-44B5-A96E-33495FB78E20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6692F-5983-4D1A-9F7F-1EDEA46765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87C9-E382-464C-9D85-80F5AB1E574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23C3B-68AE-4523-86D5-3D6BCB9F21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91D6E-EE1C-4B95-9706-59CF75576C0C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1EF66-3CFD-4246-BF4F-78B2F7C799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46A-8A8D-4525-A013-E9E7C02C2377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37E81-426A-43BF-9AC5-46078C8A91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1278-E461-4229-987C-CA8B3A8F1BED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A9E64-F383-4523-8C91-306C28AF77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CDE97-53E1-4BDA-BB6E-36DFE3B71B9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52FB3-5A1E-4AF7-BDDB-F2D2BE3076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6240F-24BB-49B7-88F7-474968406929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3B5D-81ED-4861-B03E-5F6CE3691F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E030A-C987-4B40-B4DE-E930AB6B5041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E7A6-5F63-4E87-AB6E-00B0F10D2E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E3D3-D4C4-416D-80C5-53B400D7E3C7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FCDE-303E-44D7-A615-1110756D00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CEF12-8197-4E5E-8F1B-00F270CCC89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496EA-AE1B-486E-BD65-388414F071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9047-4269-4C7A-A5D5-C57CF6FE135C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CE96D-5D72-42E8-B092-FDAAABCBDB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32874-F160-425C-AB2C-B233B9418066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A02E-FADA-49E2-BABB-CDE9D17807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DED3-22ED-474B-8547-D8DE5E3466ED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CEB8-F441-4B15-A12E-0B78C95ECB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DFE8-4FAA-4CC0-A92B-F83E6BFBA6D0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89B1-4296-40B4-89AF-5FD990725F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1B377-5B8D-4E80-B35A-D3293C2A8B8A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688C1-E3E8-4592-9B8A-A54386E3CC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AEAA-3BFC-461D-B2B9-F7E5C0FA9BA9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96C6-CBC6-4589-82DC-46DA64A92D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25DF-D78D-4E9B-87F0-525D4CE6D7E3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C697-5F8C-4390-9F63-519C9DCCAA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4FA4F-48E8-4FE5-911C-3A015AE8417C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4085-BBAE-47E4-B08C-9CFD45F77E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ACE5-5938-4C43-8E29-8C9FB8EE14D1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7B8D-C1DE-43F3-9D5C-AFB3B798A5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8EA1-FF2F-4113-991A-3243CBC34124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9019-8AEA-4B6F-9B3A-ECEA07EE17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0A40-F8F2-4E7B-B704-B4BEB83970FB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8407-0302-434F-9F62-1565F82A10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656F-BA11-4924-AFDA-DDFCD3577490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18506-3890-4CE1-8ED2-44E98B65D1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3FCAE-B802-4604-BA17-8D1665BD7C6A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57E69-FBBC-4F52-AD78-B0EA965901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D981-8C5D-41CA-8087-32682148F1F9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2DA00-09BF-4179-AC25-27986AC6DA3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604C-72DB-4E07-BB14-297DEFE74765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5F49-CD91-42C4-8993-2FD1994AD7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F5B59-7146-483C-9F66-C483BBCC26B2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6874-87E3-4EB6-A6AD-A9D3AE3244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9126-D1E7-4EAA-8434-7E8423BDBB12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A36AB-71D1-438C-A52B-1EC9CFB11A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9DEA-DD47-42A8-B21F-66580FE45BA7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8CA09-C081-42B4-87B7-5D87520530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83C5-CD82-4DDB-88FD-FF9C283289AE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533C-8985-467C-A2A2-6525B169B5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2EC2-40F1-45C6-9787-C9399FA54B09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CBE3-AE11-4790-A0FC-0446E10E58E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8C193-0B18-4361-B8A0-4FC45801BC25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579-84F6-48D8-8B59-188F961026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39999">
              <a:schemeClr val="tx1">
                <a:lumMod val="50000"/>
                <a:lumOff val="50000"/>
              </a:schemeClr>
            </a:gs>
            <a:gs pos="70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2FD285-1DDC-441D-A378-5B2A0D0C47B3}" type="datetimeFigureOut">
              <a:rPr lang="es-ES"/>
              <a:pPr>
                <a:defRPr/>
              </a:pPr>
              <a:t>09/04/2012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17421F-AD80-4E15-B153-75A1A3D15E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1" name="6 Imagen" descr="modelo de banner estu_y_proyec pow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39999">
              <a:schemeClr val="tx1">
                <a:lumMod val="50000"/>
                <a:lumOff val="50000"/>
              </a:schemeClr>
            </a:gs>
            <a:gs pos="70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331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EE045F-CADA-4D33-9F8D-E0964487A96A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E49E9-C6F2-41F5-A782-948CBA5166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39999">
              <a:schemeClr val="tx1">
                <a:lumMod val="50000"/>
                <a:lumOff val="50000"/>
              </a:schemeClr>
            </a:gs>
            <a:gs pos="70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2560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30BEA1-C242-4499-A843-5B9B40DD77F4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74BFD9-3850-4F8F-BE1B-EE28151823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39999">
              <a:schemeClr val="tx1">
                <a:lumMod val="50000"/>
                <a:lumOff val="50000"/>
              </a:schemeClr>
            </a:gs>
            <a:gs pos="70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3891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97F66F-DC3B-41B6-A38F-EEF03A3D5FDD}" type="datetimeFigureOut">
              <a:rPr lang="en-US"/>
              <a:pPr>
                <a:defRPr/>
              </a:pPr>
              <a:t>4/9/2012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0B5D39-63EC-4ECC-B473-0FD99070B4A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pic>
        <p:nvPicPr>
          <p:cNvPr id="38919" name="6 Imagen" descr="modelo de banner estu_y_proyec powe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43825" cy="194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Buenos Aires</a:t>
            </a:r>
            <a:b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Provincial de Estudios y Proyecciones Económicas (DPEPE) and Subsecretaría de Coordinación con Estados y Organismos de Crédito Internacionales (SCEOCI)</a:t>
            </a:r>
            <a:b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33950"/>
            <a:ext cx="6400800" cy="128111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17th, </a:t>
            </a:r>
            <a:r>
              <a:rPr lang="es-ES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</a:t>
            </a: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 de Economía de la Provincia de Buenos Aires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Plata - Buenos Aires - Argentina </a:t>
            </a:r>
            <a:endParaRPr lang="es-E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sectors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4 Gráfico"/>
          <p:cNvGraphicFramePr/>
          <p:nvPr/>
        </p:nvGraphicFramePr>
        <p:xfrm>
          <a:off x="1872000" y="3258000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643313" y="2857500"/>
            <a:ext cx="1982787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92%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industry, automotive, steel and food were the most dynamic sectors</a:t>
            </a: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of its share in national production (66%), another remarkable sector of the Province is oil processing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3 Gráfico"/>
          <p:cNvGraphicFramePr/>
          <p:nvPr/>
        </p:nvGraphicFramePr>
        <p:xfrm>
          <a:off x="1928794" y="2928934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643313" y="2786063"/>
            <a:ext cx="1982787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361%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Crude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15 Gráfico"/>
          <p:cNvGraphicFramePr/>
          <p:nvPr/>
        </p:nvGraphicFramePr>
        <p:xfrm>
          <a:off x="1944000" y="3000372"/>
          <a:ext cx="540000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643313" y="2714625"/>
            <a:ext cx="1982787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26%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20 Gráfico"/>
          <p:cNvGraphicFramePr/>
          <p:nvPr/>
        </p:nvGraphicFramePr>
        <p:xfrm>
          <a:off x="142844" y="3143248"/>
          <a:ext cx="4378695" cy="314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2 Gráfico"/>
          <p:cNvGraphicFramePr/>
          <p:nvPr/>
        </p:nvGraphicFramePr>
        <p:xfrm>
          <a:off x="4572000" y="3143248"/>
          <a:ext cx="4378695" cy="3147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285875" y="2643188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193%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86438" y="2643188"/>
            <a:ext cx="1982787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183%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had a tremendous growth in the last decade tied to the economic boom and increased public investment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Construction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23 Gráfico"/>
          <p:cNvGraphicFramePr/>
          <p:nvPr/>
        </p:nvGraphicFramePr>
        <p:xfrm>
          <a:off x="0" y="2928934"/>
          <a:ext cx="4392000" cy="31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11 Gráfico"/>
          <p:cNvGraphicFramePr/>
          <p:nvPr/>
        </p:nvGraphicFramePr>
        <p:xfrm>
          <a:off x="4572000" y="2928934"/>
          <a:ext cx="4392000" cy="316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143000" y="2428875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173%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788025" y="2428875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97%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</a:t>
            </a: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 sector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been one of the most dynamic in the last years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consumption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also been significantly strengthened, including both durables and non-durables goods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88" y="1214438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 Aires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929188" y="2332038"/>
            <a:ext cx="3743325" cy="4525962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2003 and 2011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Province’s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205%</a:t>
            </a:r>
          </a:p>
          <a:p>
            <a:pPr algn="just" eaLnBrk="1" hangingPunct="1">
              <a:defRPr/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manufactured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</a:t>
            </a: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 Aires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China rose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500%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2002,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share in Province’s total exports doubled</a:t>
            </a: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00188" y="2357438"/>
            <a:ext cx="1982787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205%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1" name="2 Gráfico"/>
          <p:cNvGraphicFramePr>
            <a:graphicFrameLocks noGrp="1"/>
          </p:cNvGraphicFramePr>
          <p:nvPr>
            <p:ph sz="half" idx="1"/>
          </p:nvPr>
        </p:nvGraphicFramePr>
        <p:xfrm>
          <a:off x="142844" y="2786058"/>
          <a:ext cx="4896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 Aires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exports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s-A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items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		</a:t>
            </a:r>
            <a:r>
              <a:rPr lang="es-A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destinations</a:t>
            </a: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eaLnBrk="1" hangingPunct="1"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4" name="8 Gráfico"/>
          <p:cNvGraphicFramePr/>
          <p:nvPr/>
        </p:nvGraphicFramePr>
        <p:xfrm>
          <a:off x="0" y="2643182"/>
          <a:ext cx="5148000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10 Gráfico"/>
          <p:cNvGraphicFramePr/>
          <p:nvPr/>
        </p:nvGraphicFramePr>
        <p:xfrm>
          <a:off x="4000496" y="2714620"/>
          <a:ext cx="5326876" cy="37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Buenos Aires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biggest and most important province of Argentina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occupies 11% of the total land area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Accounts for 39% of the population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Contributes 36% of Argentina's GDP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Generates 48% of the country's industrial production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Participates with 33% of exports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Durables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7 Gráfico"/>
          <p:cNvGraphicFramePr/>
          <p:nvPr/>
        </p:nvGraphicFramePr>
        <p:xfrm>
          <a:off x="214282" y="3357562"/>
          <a:ext cx="4392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8 Gráfico"/>
          <p:cNvGraphicFramePr/>
          <p:nvPr/>
        </p:nvGraphicFramePr>
        <p:xfrm>
          <a:off x="4572000" y="3357562"/>
          <a:ext cx="4392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1285875" y="2914650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874%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715000" y="2914650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385%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Non-durables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consumption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9 Gráfico"/>
          <p:cNvGraphicFramePr/>
          <p:nvPr/>
        </p:nvGraphicFramePr>
        <p:xfrm>
          <a:off x="214282" y="3357562"/>
          <a:ext cx="4392000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10 Gráfico"/>
          <p:cNvGraphicFramePr/>
          <p:nvPr/>
        </p:nvGraphicFramePr>
        <p:xfrm>
          <a:off x="4572000" y="3214686"/>
          <a:ext cx="4572000" cy="328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285875" y="2771775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74%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788025" y="2771775"/>
            <a:ext cx="1982788" cy="7937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A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2003/2011 </a:t>
            </a:r>
            <a:r>
              <a:rPr lang="es-AR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Growth</a:t>
            </a:r>
            <a:endParaRPr lang="es-A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defRPr/>
            </a:pPr>
            <a:r>
              <a:rPr lang="es-A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s-A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402%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</a:t>
            </a:r>
            <a:endParaRPr lang="es-E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43825" cy="194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4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Buenos Aires</a:t>
            </a:r>
            <a:br>
              <a:rPr lang="es-E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Provincial de Estudios y Proyecciones Económicas (DPEPE) and Subsecretaría de Coordinación con Estados y Organismos de Crédito Internacionales (SCEOCI)</a:t>
            </a:r>
            <a:b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933950"/>
            <a:ext cx="6400800" cy="1281113"/>
          </a:xfrm>
        </p:spPr>
        <p:txBody>
          <a:bodyPr rtlCol="0" anchor="b">
            <a:normAutofit/>
          </a:bodyPr>
          <a:lstStyle/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17th, </a:t>
            </a:r>
            <a:r>
              <a:rPr lang="es-ES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</a:t>
            </a: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2012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 de Economía de la Provincia de Buenos Aires</a:t>
            </a:r>
          </a:p>
          <a:p>
            <a:pPr eaLnBrk="1" fontAlgn="auto" hangingPunct="1">
              <a:spcBef>
                <a:spcPts val="3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Plata - Buenos Aires - Argentina </a:t>
            </a:r>
            <a:endParaRPr lang="es-ES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88" y="1214438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Buenos Aires GDP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929188" y="2117725"/>
            <a:ext cx="3743325" cy="4525963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2003 and 2010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grew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94%,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mainly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</a:t>
            </a:r>
            <a:r>
              <a:rPr lang="es-E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industrial </a:t>
            </a:r>
            <a:r>
              <a:rPr lang="es-ES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profile</a:t>
            </a: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 global crisis stalled deeper in the province than in the rest of the country, but the subsequent recovery was also stronger</a:t>
            </a:r>
            <a:endParaRPr lang="es-E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214282" y="2786058"/>
          <a:ext cx="4572000" cy="331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Diversified</a:t>
            </a: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productive</a:t>
            </a:r>
            <a:r>
              <a:rPr lang="es-A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5 Gráfico"/>
          <p:cNvGraphicFramePr/>
          <p:nvPr/>
        </p:nvGraphicFramePr>
        <p:xfrm>
          <a:off x="928662" y="2285992"/>
          <a:ext cx="7358114" cy="409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 agriculture represents only 4.3% of the GDP, it is a significant sector for the Province of Buenos Aires because of its productive linkages and importance in exports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major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crops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soy,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wheat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sunflower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86% of total sown area in the province goes to these crops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</a:t>
            </a:r>
            <a:endParaRPr lang="es-AR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Planted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Chart 14"/>
          <p:cNvGraphicFramePr>
            <a:graphicFrameLocks/>
          </p:cNvGraphicFramePr>
          <p:nvPr/>
        </p:nvGraphicFramePr>
        <p:xfrm>
          <a:off x="6686" y="2932109"/>
          <a:ext cx="4393437" cy="2928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8"/>
          <p:cNvGraphicFramePr>
            <a:graphicFrameLocks/>
          </p:cNvGraphicFramePr>
          <p:nvPr/>
        </p:nvGraphicFramePr>
        <p:xfrm>
          <a:off x="4651357" y="2927347"/>
          <a:ext cx="4392000" cy="293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s-AR" sz="4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</a:t>
            </a:r>
            <a:endParaRPr lang="es-A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Among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soy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</a:t>
            </a:r>
            <a:r>
              <a:rPr lang="es-A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crop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destination (beans and oil) is mainly China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Soy witnessed a remarkable growth in recent years, replacing traditional crops like wheat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Arial" charset="0"/>
              <a:buNone/>
              <a:defRPr/>
            </a:pPr>
            <a:endParaRPr lang="es-AR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 cstate="print"/>
          <a:srcRect l="19775" t="14648" r="6250" b="10156"/>
          <a:stretch>
            <a:fillRect/>
          </a:stretch>
        </p:blipFill>
        <p:spPr bwMode="auto">
          <a:xfrm>
            <a:off x="857250" y="1500188"/>
            <a:ext cx="31432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 cstate="print"/>
          <a:srcRect l="20703" t="13867" r="6046" b="11659"/>
          <a:stretch>
            <a:fillRect/>
          </a:stretch>
        </p:blipFill>
        <p:spPr bwMode="auto">
          <a:xfrm>
            <a:off x="4929188" y="1500188"/>
            <a:ext cx="31432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5"/>
          <p:cNvPicPr>
            <a:picLocks noChangeAspect="1" noChangeArrowheads="1"/>
          </p:cNvPicPr>
          <p:nvPr/>
        </p:nvPicPr>
        <p:blipFill>
          <a:blip r:embed="rId4" cstate="print"/>
          <a:srcRect l="19775" t="14648" r="5518" b="11131"/>
          <a:stretch>
            <a:fillRect/>
          </a:stretch>
        </p:blipFill>
        <p:spPr bwMode="auto">
          <a:xfrm>
            <a:off x="4929188" y="4071938"/>
            <a:ext cx="3214687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4"/>
          <p:cNvPicPr>
            <a:picLocks noChangeAspect="1" noChangeArrowheads="1"/>
          </p:cNvPicPr>
          <p:nvPr/>
        </p:nvPicPr>
        <p:blipFill>
          <a:blip r:embed="rId5" cstate="print"/>
          <a:srcRect l="19971" t="13867" r="6055" b="10938"/>
          <a:stretch>
            <a:fillRect/>
          </a:stretch>
        </p:blipFill>
        <p:spPr bwMode="auto">
          <a:xfrm>
            <a:off x="857250" y="4071938"/>
            <a:ext cx="314325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 most important economic sector of the Province, representing 27% of Buenos Aires’ GPD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Argentina’s domestic industry is located primarily in the industrial belt of the Province of Buenos Aires (which represents 48% of the domestic industry)</a:t>
            </a:r>
            <a:endParaRPr lang="es-AR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559</Words>
  <Application>Microsoft Office PowerPoint</Application>
  <PresentationFormat>Presentación en pantalla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Tema de Office</vt:lpstr>
      <vt:lpstr>Diseño personalizado</vt:lpstr>
      <vt:lpstr>1_Diseño personalizado</vt:lpstr>
      <vt:lpstr>2_Diseño personalizado</vt:lpstr>
      <vt:lpstr>Economic overview of the Province of Buenos Aires Dirección Provincial de Estudios y Proyecciones Económicas (DPEPE) and Subsecretaría de Coordinación con Estados y Organismos de Crédito Internacionales (SCEOCI)  </vt:lpstr>
      <vt:lpstr>Diapositiva 2</vt:lpstr>
      <vt:lpstr>Buenos Aires GDP growth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Buenos Aires exports</vt:lpstr>
      <vt:lpstr>Diapositiva 19</vt:lpstr>
      <vt:lpstr>Diapositiva 20</vt:lpstr>
      <vt:lpstr>Diapositiva 21</vt:lpstr>
      <vt:lpstr>Thank you very much for your attention</vt:lpstr>
      <vt:lpstr>Economic overview of the Province of Buenos Aires Dirección Provincial de Estudios y Proyecciones Económicas (DPEPE) and Subsecretaría de Coordinación con Estados y Organismos de Crédito Internacionales (SCEOCI)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overview of the Province of Buenos Aires Dirección Provincial de Estudios y Proyecciones Económicas (DPEPE) and Subsecretaría de Coordinación con Estados y Organismos de Crédito Internacionales (SCEOCI)  </dc:title>
  <dc:creator/>
  <cp:lastModifiedBy>Hacienda</cp:lastModifiedBy>
  <cp:revision>401</cp:revision>
  <dcterms:created xsi:type="dcterms:W3CDTF">2012-01-16T13:12:32Z</dcterms:created>
  <dcterms:modified xsi:type="dcterms:W3CDTF">2012-04-09T14:34:29Z</dcterms:modified>
</cp:coreProperties>
</file>